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aleway"/>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regular.fntdata"/><Relationship Id="rId25" Type="http://schemas.openxmlformats.org/officeDocument/2006/relationships/slide" Target="slides/slide19.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aleway-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73c398cb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73c398cb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a2e75dde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1a2e75dde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b61c6384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b61c6384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73c398c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73c398c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1801b1ed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1801b1ed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173c398cb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173c398cb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marR="25400" rtl="0" algn="l">
              <a:spcBef>
                <a:spcPts val="0"/>
              </a:spcBef>
              <a:spcAft>
                <a:spcPts val="0"/>
              </a:spcAft>
              <a:buClr>
                <a:schemeClr val="dk1"/>
              </a:buClr>
              <a:buSzPts val="900"/>
              <a:buChar char="●"/>
            </a:pPr>
            <a:r>
              <a:rPr lang="en" sz="900">
                <a:solidFill>
                  <a:schemeClr val="dk1"/>
                </a:solidFill>
                <a:highlight>
                  <a:schemeClr val="lt1"/>
                </a:highlight>
              </a:rPr>
              <a:t>You have an </a:t>
            </a:r>
            <a:r>
              <a:rPr b="1" lang="en" sz="900">
                <a:solidFill>
                  <a:schemeClr val="dk1"/>
                </a:solidFill>
                <a:highlight>
                  <a:schemeClr val="lt1"/>
                </a:highlight>
              </a:rPr>
              <a:t>application</a:t>
            </a:r>
            <a:r>
              <a:rPr lang="en" sz="900">
                <a:solidFill>
                  <a:schemeClr val="dk1"/>
                </a:solidFill>
                <a:highlight>
                  <a:schemeClr val="lt1"/>
                </a:highlight>
              </a:rPr>
              <a:t> (developed by yourself or by someone else) that </a:t>
            </a:r>
            <a:r>
              <a:rPr b="1" lang="en" sz="900">
                <a:solidFill>
                  <a:schemeClr val="dk1"/>
                </a:solidFill>
                <a:highlight>
                  <a:schemeClr val="lt1"/>
                </a:highlight>
              </a:rPr>
              <a:t>once worked</a:t>
            </a:r>
            <a:r>
              <a:rPr lang="en" sz="900">
                <a:solidFill>
                  <a:schemeClr val="dk1"/>
                </a:solidFill>
                <a:highlight>
                  <a:schemeClr val="lt1"/>
                </a:highlight>
              </a:rPr>
              <a:t> beautifully. But now you’ve tried to run it, and it is not working. Perhaps one of the packages is no longer compatible with the other parts of your program (due to the so-called </a:t>
            </a:r>
            <a:r>
              <a:rPr b="1" lang="en" sz="900">
                <a:solidFill>
                  <a:schemeClr val="dk1"/>
                </a:solidFill>
                <a:highlight>
                  <a:schemeClr val="lt1"/>
                </a:highlight>
              </a:rPr>
              <a:t>breaking changes</a:t>
            </a:r>
            <a:r>
              <a:rPr lang="en" sz="900">
                <a:solidFill>
                  <a:schemeClr val="dk1"/>
                </a:solidFill>
                <a:highlight>
                  <a:schemeClr val="lt1"/>
                </a:highlight>
              </a:rPr>
              <a:t>).</a:t>
            </a:r>
            <a:endParaRPr sz="900">
              <a:solidFill>
                <a:schemeClr val="dk1"/>
              </a:solidFill>
              <a:highlight>
                <a:schemeClr val="lt1"/>
              </a:highlight>
            </a:endParaRPr>
          </a:p>
          <a:p>
            <a:pPr indent="0" lvl="0" marL="457200" marR="25400" rtl="0" algn="l">
              <a:spcBef>
                <a:spcPts val="0"/>
              </a:spcBef>
              <a:spcAft>
                <a:spcPts val="0"/>
              </a:spcAft>
              <a:buClr>
                <a:schemeClr val="dk1"/>
              </a:buClr>
              <a:buSzPts val="1100"/>
              <a:buFont typeface="Arial"/>
              <a:buNone/>
            </a:pPr>
            <a:r>
              <a:t/>
            </a:r>
            <a:endParaRPr sz="900">
              <a:solidFill>
                <a:schemeClr val="dk1"/>
              </a:solidFill>
              <a:highlight>
                <a:schemeClr val="lt1"/>
              </a:highlight>
            </a:endParaRPr>
          </a:p>
          <a:p>
            <a:pPr indent="-285750" lvl="0" marL="457200" marR="25400" rtl="0" algn="l">
              <a:spcBef>
                <a:spcPts val="0"/>
              </a:spcBef>
              <a:spcAft>
                <a:spcPts val="0"/>
              </a:spcAft>
              <a:buClr>
                <a:schemeClr val="dk1"/>
              </a:buClr>
              <a:buSzPts val="900"/>
              <a:buChar char="●"/>
            </a:pPr>
            <a:r>
              <a:rPr lang="en" sz="900">
                <a:solidFill>
                  <a:schemeClr val="dk1"/>
                </a:solidFill>
                <a:highlight>
                  <a:schemeClr val="lt1"/>
                </a:highlight>
              </a:rPr>
              <a:t>You are </a:t>
            </a:r>
            <a:r>
              <a:rPr b="1" lang="en" sz="900">
                <a:solidFill>
                  <a:schemeClr val="dk1"/>
                </a:solidFill>
                <a:highlight>
                  <a:schemeClr val="lt1"/>
                </a:highlight>
              </a:rPr>
              <a:t>collaborating with someone else</a:t>
            </a:r>
            <a:r>
              <a:rPr lang="en" sz="900">
                <a:solidFill>
                  <a:schemeClr val="dk1"/>
                </a:solidFill>
                <a:highlight>
                  <a:schemeClr val="lt1"/>
                </a:highlight>
              </a:rPr>
              <a:t>, and you want to make sure that your application is working on your team member’s computer, and vice versa, so you can also set up an environment for your co-worker’s application(s).</a:t>
            </a:r>
            <a:endParaRPr sz="900">
              <a:solidFill>
                <a:schemeClr val="dk1"/>
              </a:solidFill>
              <a:highlight>
                <a:schemeClr val="lt1"/>
              </a:highlight>
            </a:endParaRPr>
          </a:p>
          <a:p>
            <a:pPr indent="0" lvl="0" marL="457200" marR="25400" rtl="0" algn="l">
              <a:spcBef>
                <a:spcPts val="0"/>
              </a:spcBef>
              <a:spcAft>
                <a:spcPts val="0"/>
              </a:spcAft>
              <a:buClr>
                <a:schemeClr val="dk1"/>
              </a:buClr>
              <a:buSzPts val="1100"/>
              <a:buFont typeface="Arial"/>
              <a:buNone/>
            </a:pPr>
            <a:r>
              <a:t/>
            </a:r>
            <a:endParaRPr sz="900">
              <a:solidFill>
                <a:schemeClr val="dk1"/>
              </a:solidFill>
              <a:highlight>
                <a:schemeClr val="lt1"/>
              </a:highlight>
            </a:endParaRPr>
          </a:p>
          <a:p>
            <a:pPr indent="-285750" lvl="0" marL="457200" marR="25400" rtl="0" algn="l">
              <a:spcBef>
                <a:spcPts val="0"/>
              </a:spcBef>
              <a:spcAft>
                <a:spcPts val="0"/>
              </a:spcAft>
              <a:buClr>
                <a:schemeClr val="dk1"/>
              </a:buClr>
              <a:buSzPts val="900"/>
              <a:buChar char="●"/>
            </a:pPr>
            <a:r>
              <a:rPr lang="en" sz="900">
                <a:solidFill>
                  <a:schemeClr val="dk1"/>
                </a:solidFill>
                <a:highlight>
                  <a:schemeClr val="lt1"/>
                </a:highlight>
              </a:rPr>
              <a:t>You are </a:t>
            </a:r>
            <a:r>
              <a:rPr b="1" lang="en" sz="900">
                <a:solidFill>
                  <a:schemeClr val="dk1"/>
                </a:solidFill>
                <a:highlight>
                  <a:schemeClr val="lt1"/>
                </a:highlight>
              </a:rPr>
              <a:t>delivering an application to your client</a:t>
            </a:r>
            <a:r>
              <a:rPr lang="en" sz="900">
                <a:solidFill>
                  <a:schemeClr val="dk1"/>
                </a:solidFill>
                <a:highlight>
                  <a:schemeClr val="lt1"/>
                </a:highlight>
              </a:rPr>
              <a:t>, and again, you want to make sure that it is working smoothly on your client’s computer.</a:t>
            </a:r>
            <a:endParaRPr b="1" sz="1300">
              <a:solidFill>
                <a:schemeClr val="dk1"/>
              </a:solidFill>
              <a:highlight>
                <a:schemeClr val="lt1"/>
              </a:highlight>
            </a:endParaRPr>
          </a:p>
          <a:p>
            <a:pPr indent="0" lvl="0" marL="0" rtl="0" algn="l">
              <a:spcBef>
                <a:spcPts val="0"/>
              </a:spcBef>
              <a:spcAft>
                <a:spcPts val="0"/>
              </a:spcAft>
              <a:buNone/>
            </a:pPr>
            <a:r>
              <a:t/>
            </a:r>
            <a:endParaRPr sz="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73c398cb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173c398cb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172e35224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172e35224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73c398cb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173c398cb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64ed3562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64ed3562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72e35224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172e35224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b61c6384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b61c6384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172e35224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172e35224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72e35224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172e35224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172e35224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172e35224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172e35224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172e35224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72e35224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172e35224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72e35224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72e35224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50" name="Shape 50"/>
        <p:cNvGrpSpPr/>
        <p:nvPr/>
      </p:nvGrpSpPr>
      <p:grpSpPr>
        <a:xfrm>
          <a:off x="0" y="0"/>
          <a:ext cx="0" cy="0"/>
          <a:chOff x="0" y="0"/>
          <a:chExt cx="0" cy="0"/>
        </a:xfrm>
      </p:grpSpPr>
      <p:sp>
        <p:nvSpPr>
          <p:cNvPr id="51" name="Google Shape;51;p13"/>
          <p:cNvSpPr/>
          <p:nvPr>
            <p:ph idx="2" type="pic"/>
          </p:nvPr>
        </p:nvSpPr>
        <p:spPr>
          <a:xfrm>
            <a:off x="0" y="-3869"/>
            <a:ext cx="3929100" cy="5147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1400"/>
              <a:buFont typeface="Arial"/>
              <a:buNone/>
              <a:defRPr b="0" i="0" sz="1400" u="none" cap="none" strike="noStrike">
                <a:solidFill>
                  <a:schemeClr val="dk2"/>
                </a:solidFill>
                <a:latin typeface="Raleway"/>
                <a:ea typeface="Raleway"/>
                <a:cs typeface="Raleway"/>
                <a:sym typeface="Raleway"/>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a:ea typeface="Raleway"/>
                <a:cs typeface="Raleway"/>
                <a:sym typeface="Raleway"/>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9pPr>
          </a:lstStyle>
          <a:p/>
        </p:txBody>
      </p:sp>
      <p:sp>
        <p:nvSpPr>
          <p:cNvPr id="52" name="Google Shape;52;p13"/>
          <p:cNvSpPr txBox="1"/>
          <p:nvPr>
            <p:ph type="title"/>
          </p:nvPr>
        </p:nvSpPr>
        <p:spPr>
          <a:xfrm>
            <a:off x="550069" y="1914525"/>
            <a:ext cx="2829000" cy="1310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2"/>
              </a:buClr>
              <a:buSzPts val="4100"/>
              <a:buFont typeface="Roboto Black"/>
              <a:buNone/>
              <a:defRPr sz="41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
                                        </p:tgtEl>
                                        <p:attrNameLst>
                                          <p:attrName>style.visibility</p:attrName>
                                        </p:attrNameLst>
                                      </p:cBhvr>
                                      <p:to>
                                        <p:strVal val="visible"/>
                                      </p:to>
                                    </p:set>
                                    <p:animEffect filter="fade" transition="in">
                                      <p:cBhvr>
                                        <p:cTn dur="500"/>
                                        <p:tgtEl>
                                          <p:spTgt spid="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6" name="Google Shape;86;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 name="Google Shape;87;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1" name="Google Shape;9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4" name="Google Shape;94;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5" name="Google Shape;9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98" name="Shape 98"/>
        <p:cNvGrpSpPr/>
        <p:nvPr/>
      </p:nvGrpSpPr>
      <p:grpSpPr>
        <a:xfrm>
          <a:off x="0" y="0"/>
          <a:ext cx="0" cy="0"/>
          <a:chOff x="0" y="0"/>
          <a:chExt cx="0" cy="0"/>
        </a:xfrm>
      </p:grpSpPr>
      <p:sp>
        <p:nvSpPr>
          <p:cNvPr id="99" name="Google Shape;99;p26"/>
          <p:cNvSpPr/>
          <p:nvPr>
            <p:ph idx="2" type="pic"/>
          </p:nvPr>
        </p:nvSpPr>
        <p:spPr>
          <a:xfrm>
            <a:off x="0" y="-3869"/>
            <a:ext cx="3929100" cy="5147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1400"/>
              <a:buFont typeface="Arial"/>
              <a:buNone/>
              <a:defRPr b="0" i="0" sz="1400" u="none" cap="none" strike="noStrike">
                <a:solidFill>
                  <a:schemeClr val="dk2"/>
                </a:solidFill>
                <a:latin typeface="Raleway"/>
                <a:ea typeface="Raleway"/>
                <a:cs typeface="Raleway"/>
                <a:sym typeface="Raleway"/>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a:ea typeface="Raleway"/>
                <a:cs typeface="Raleway"/>
                <a:sym typeface="Raleway"/>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aleway"/>
                <a:ea typeface="Raleway"/>
                <a:cs typeface="Raleway"/>
                <a:sym typeface="Raleway"/>
              </a:defRPr>
            </a:lvl9pPr>
          </a:lstStyle>
          <a:p/>
        </p:txBody>
      </p:sp>
      <p:sp>
        <p:nvSpPr>
          <p:cNvPr id="100" name="Google Shape;100;p26"/>
          <p:cNvSpPr txBox="1"/>
          <p:nvPr>
            <p:ph type="title"/>
          </p:nvPr>
        </p:nvSpPr>
        <p:spPr>
          <a:xfrm>
            <a:off x="550069" y="1914525"/>
            <a:ext cx="2829000" cy="1310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2"/>
              </a:buClr>
              <a:buSzPts val="4100"/>
              <a:buFont typeface="Roboto Black"/>
              <a:buNone/>
              <a:defRPr sz="41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5" name="Google Shape;5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6" name="Google Shape;5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32.png"/><Relationship Id="rId6" Type="http://schemas.openxmlformats.org/officeDocument/2006/relationships/image" Target="../media/image17.png"/><Relationship Id="rId7" Type="http://schemas.openxmlformats.org/officeDocument/2006/relationships/image" Target="../media/image22.png"/><Relationship Id="rId8"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hyperlink" Target="https://bit.ly/feedback_briaudit_p4d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32.png"/><Relationship Id="rId7" Type="http://schemas.openxmlformats.org/officeDocument/2006/relationships/image" Target="../media/image11.png"/><Relationship Id="rId8"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7"/>
          <p:cNvPicPr preferRelativeResize="0"/>
          <p:nvPr/>
        </p:nvPicPr>
        <p:blipFill>
          <a:blip r:embed="rId3">
            <a:alphaModFix/>
          </a:blip>
          <a:stretch>
            <a:fillRect/>
          </a:stretch>
        </p:blipFill>
        <p:spPr>
          <a:xfrm>
            <a:off x="192875" y="1609725"/>
            <a:ext cx="2200275" cy="1924050"/>
          </a:xfrm>
          <a:prstGeom prst="rect">
            <a:avLst/>
          </a:prstGeom>
          <a:noFill/>
          <a:ln>
            <a:noFill/>
          </a:ln>
        </p:spPr>
      </p:pic>
      <p:sp>
        <p:nvSpPr>
          <p:cNvPr id="106" name="Google Shape;106;p27"/>
          <p:cNvSpPr txBox="1"/>
          <p:nvPr/>
        </p:nvSpPr>
        <p:spPr>
          <a:xfrm>
            <a:off x="2272925" y="1393050"/>
            <a:ext cx="6795000" cy="20526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b="1" lang="en" sz="2700">
                <a:solidFill>
                  <a:srgbClr val="BE1019"/>
                </a:solidFill>
              </a:rPr>
              <a:t>PROGRAMMING FOR DATA ANALYTICS</a:t>
            </a:r>
            <a:endParaRPr b="1" sz="2700">
              <a:solidFill>
                <a:srgbClr val="000000"/>
              </a:solidFill>
            </a:endParaRPr>
          </a:p>
          <a:p>
            <a:pPr indent="0" lvl="0" marL="0" rtl="0" algn="l">
              <a:spcBef>
                <a:spcPts val="0"/>
              </a:spcBef>
              <a:spcAft>
                <a:spcPts val="0"/>
              </a:spcAft>
              <a:buNone/>
            </a:pPr>
            <a:r>
              <a:rPr b="1" lang="en" sz="1800">
                <a:solidFill>
                  <a:srgbClr val="434343"/>
                </a:solidFill>
              </a:rPr>
              <a:t>BRI Audit Analytics</a:t>
            </a:r>
            <a:endParaRPr b="1" sz="1800">
              <a:solidFill>
                <a:srgbClr val="434343"/>
              </a:solidFill>
            </a:endParaRPr>
          </a:p>
          <a:p>
            <a:pPr indent="0" lvl="0" marL="0" rtl="0" algn="l">
              <a:spcBef>
                <a:spcPts val="0"/>
              </a:spcBef>
              <a:spcAft>
                <a:spcPts val="0"/>
              </a:spcAft>
              <a:buNone/>
            </a:pPr>
            <a:r>
              <a:rPr b="1" lang="en" sz="1800">
                <a:solidFill>
                  <a:srgbClr val="434343"/>
                </a:solidFill>
              </a:rPr>
              <a:t>3 Januari 2024</a:t>
            </a:r>
            <a:endParaRPr b="1" sz="1800">
              <a:solidFill>
                <a:srgbClr val="434343"/>
              </a:solidFill>
            </a:endParaRPr>
          </a:p>
          <a:p>
            <a:pPr indent="0" lvl="0" marL="0" rtl="0" algn="l">
              <a:spcBef>
                <a:spcPts val="0"/>
              </a:spcBef>
              <a:spcAft>
                <a:spcPts val="0"/>
              </a:spcAft>
              <a:buNone/>
            </a:pPr>
            <a:r>
              <a:t/>
            </a:r>
            <a:endParaRPr sz="18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18460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Material</a:t>
            </a:r>
            <a:r>
              <a:rPr b="1" lang="en"/>
              <a:t> </a:t>
            </a:r>
            <a:r>
              <a:rPr b="1" lang="en">
                <a:solidFill>
                  <a:srgbClr val="C00000"/>
                </a:solidFill>
              </a:rPr>
              <a:t>Preparation</a:t>
            </a:r>
            <a:endParaRPr b="1">
              <a:solidFill>
                <a:srgbClr val="C00000"/>
              </a:solidFill>
            </a:endParaRPr>
          </a:p>
        </p:txBody>
      </p:sp>
      <p:pic>
        <p:nvPicPr>
          <p:cNvPr id="221" name="Google Shape;221;p36"/>
          <p:cNvPicPr preferRelativeResize="0"/>
          <p:nvPr/>
        </p:nvPicPr>
        <p:blipFill rotWithShape="1">
          <a:blip r:embed="rId3">
            <a:alphaModFix/>
          </a:blip>
          <a:srcRect b="0" l="0" r="0" t="0"/>
          <a:stretch/>
        </p:blipFill>
        <p:spPr>
          <a:xfrm>
            <a:off x="7268950" y="76201"/>
            <a:ext cx="1732176" cy="407050"/>
          </a:xfrm>
          <a:prstGeom prst="rect">
            <a:avLst/>
          </a:prstGeom>
          <a:noFill/>
          <a:ln>
            <a:noFill/>
          </a:ln>
        </p:spPr>
      </p:pic>
      <p:pic>
        <p:nvPicPr>
          <p:cNvPr id="222" name="Google Shape;222;p36"/>
          <p:cNvPicPr preferRelativeResize="0"/>
          <p:nvPr/>
        </p:nvPicPr>
        <p:blipFill rotWithShape="1">
          <a:blip r:embed="rId4">
            <a:alphaModFix/>
          </a:blip>
          <a:srcRect b="0" l="0" r="0" t="0"/>
          <a:stretch/>
        </p:blipFill>
        <p:spPr>
          <a:xfrm>
            <a:off x="3403225" y="3206075"/>
            <a:ext cx="2524125" cy="600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7"/>
          <p:cNvPicPr preferRelativeResize="0"/>
          <p:nvPr/>
        </p:nvPicPr>
        <p:blipFill>
          <a:blip r:embed="rId3">
            <a:alphaModFix/>
          </a:blip>
          <a:stretch>
            <a:fillRect/>
          </a:stretch>
        </p:blipFill>
        <p:spPr>
          <a:xfrm>
            <a:off x="2454050" y="957250"/>
            <a:ext cx="5214675" cy="1740750"/>
          </a:xfrm>
          <a:prstGeom prst="rect">
            <a:avLst/>
          </a:prstGeom>
          <a:noFill/>
          <a:ln>
            <a:noFill/>
          </a:ln>
        </p:spPr>
      </p:pic>
      <p:sp>
        <p:nvSpPr>
          <p:cNvPr id="228" name="Google Shape;228;p37"/>
          <p:cNvSpPr txBox="1"/>
          <p:nvPr/>
        </p:nvSpPr>
        <p:spPr>
          <a:xfrm>
            <a:off x="822141" y="68673"/>
            <a:ext cx="7804500" cy="931800"/>
          </a:xfrm>
          <a:prstGeom prst="rect">
            <a:avLst/>
          </a:prstGeom>
          <a:noFill/>
          <a:ln>
            <a:noFill/>
          </a:ln>
        </p:spPr>
        <p:txBody>
          <a:bodyPr anchorCtr="0" anchor="ctr" bIns="32750" lIns="32750" spcFirstLastPara="1" rIns="32750" wrap="square" tIns="32750">
            <a:normAutofit/>
          </a:bodyPr>
          <a:lstStyle/>
          <a:p>
            <a:pPr indent="0" lvl="0" marL="0" rtl="0" algn="ctr">
              <a:spcBef>
                <a:spcPts val="0"/>
              </a:spcBef>
              <a:spcAft>
                <a:spcPts val="0"/>
              </a:spcAft>
              <a:buNone/>
            </a:pPr>
            <a:r>
              <a:rPr b="1" lang="en" sz="3600">
                <a:latin typeface="Raleway"/>
                <a:ea typeface="Raleway"/>
                <a:cs typeface="Raleway"/>
                <a:sym typeface="Raleway"/>
              </a:rPr>
              <a:t>Material &amp; In Class </a:t>
            </a:r>
            <a:r>
              <a:rPr b="1" lang="en" sz="3600">
                <a:solidFill>
                  <a:srgbClr val="BE1019"/>
                </a:solidFill>
                <a:latin typeface="Raleway"/>
                <a:ea typeface="Raleway"/>
                <a:cs typeface="Raleway"/>
                <a:sym typeface="Raleway"/>
              </a:rPr>
              <a:t>Preparation</a:t>
            </a:r>
            <a:endParaRPr sz="3600">
              <a:solidFill>
                <a:srgbClr val="BE1019"/>
              </a:solidFill>
              <a:latin typeface="Raleway"/>
              <a:ea typeface="Raleway"/>
              <a:cs typeface="Raleway"/>
              <a:sym typeface="Raleway"/>
            </a:endParaRPr>
          </a:p>
        </p:txBody>
      </p:sp>
      <p:pic>
        <p:nvPicPr>
          <p:cNvPr id="229" name="Google Shape;229;p37"/>
          <p:cNvPicPr preferRelativeResize="0"/>
          <p:nvPr/>
        </p:nvPicPr>
        <p:blipFill>
          <a:blip r:embed="rId4">
            <a:alphaModFix/>
          </a:blip>
          <a:stretch>
            <a:fillRect/>
          </a:stretch>
        </p:blipFill>
        <p:spPr>
          <a:xfrm>
            <a:off x="2631825" y="2786450"/>
            <a:ext cx="4736399" cy="2140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nvSpPr>
        <p:spPr>
          <a:xfrm>
            <a:off x="433075" y="1353375"/>
            <a:ext cx="8095200" cy="3648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AutoNum type="arabicPeriod"/>
            </a:pPr>
            <a:r>
              <a:rPr lang="en" sz="1800">
                <a:solidFill>
                  <a:schemeClr val="dk2"/>
                </a:solidFill>
              </a:rPr>
              <a:t>Open </a:t>
            </a:r>
            <a:r>
              <a:rPr b="1" lang="en" sz="1800">
                <a:solidFill>
                  <a:schemeClr val="dk2"/>
                </a:solidFill>
              </a:rPr>
              <a:t>Anaconda Prompt (anaconda3) </a:t>
            </a:r>
            <a:r>
              <a:rPr lang="en" sz="1800">
                <a:solidFill>
                  <a:schemeClr val="dk2"/>
                </a:solidFill>
              </a:rPr>
              <a:t>from start/search button</a:t>
            </a:r>
            <a:endParaRPr sz="1800">
              <a:solidFill>
                <a:schemeClr val="dk2"/>
              </a:solidFill>
            </a:endParaRPr>
          </a:p>
          <a:p>
            <a:pPr indent="0" lvl="0" marL="457200" rtl="0" algn="l">
              <a:lnSpc>
                <a:spcPct val="115000"/>
              </a:lnSpc>
              <a:spcBef>
                <a:spcPts val="0"/>
              </a:spcBef>
              <a:spcAft>
                <a:spcPts val="0"/>
              </a:spcAft>
              <a:buNone/>
            </a:pPr>
            <a:r>
              <a:t/>
            </a:r>
            <a:endParaRPr sz="1800">
              <a:solidFill>
                <a:schemeClr val="dk2"/>
              </a:solidFill>
            </a:endParaRPr>
          </a:p>
          <a:p>
            <a:pPr indent="-342900" lvl="0" marL="457200" rtl="0" algn="l">
              <a:lnSpc>
                <a:spcPct val="115000"/>
              </a:lnSpc>
              <a:spcBef>
                <a:spcPts val="0"/>
              </a:spcBef>
              <a:spcAft>
                <a:spcPts val="0"/>
              </a:spcAft>
              <a:buClr>
                <a:schemeClr val="dk2"/>
              </a:buClr>
              <a:buSzPts val="1800"/>
              <a:buAutoNum type="arabicPeriod"/>
            </a:pPr>
            <a:r>
              <a:rPr lang="en" sz="1800">
                <a:solidFill>
                  <a:schemeClr val="dk2"/>
                </a:solidFill>
              </a:rPr>
              <a:t>Change the directory to where you placed your training folder </a:t>
            </a:r>
            <a:br>
              <a:rPr lang="en" sz="1800">
                <a:solidFill>
                  <a:schemeClr val="dk2"/>
                </a:solidFill>
              </a:rPr>
            </a:br>
            <a:r>
              <a:rPr b="1" lang="en" sz="1800">
                <a:solidFill>
                  <a:schemeClr val="dk2"/>
                </a:solidFill>
                <a:highlight>
                  <a:srgbClr val="EFEFEF"/>
                </a:highlight>
              </a:rPr>
              <a:t>cd C:\Users\ALGORITMA\Documents\Corporate\BRI_AUDIT </a:t>
            </a:r>
            <a:r>
              <a:rPr lang="en" sz="1800">
                <a:solidFill>
                  <a:schemeClr val="dk2"/>
                </a:solidFill>
              </a:rPr>
              <a:t>(example)</a:t>
            </a:r>
            <a:br>
              <a:rPr lang="en" sz="1800">
                <a:solidFill>
                  <a:schemeClr val="dk2"/>
                </a:solidFill>
              </a:rPr>
            </a:br>
            <a:endParaRPr sz="1800">
              <a:solidFill>
                <a:schemeClr val="dk2"/>
              </a:solidFill>
            </a:endParaRPr>
          </a:p>
          <a:p>
            <a:pPr indent="0" lvl="0" marL="457200" rtl="0" algn="l">
              <a:lnSpc>
                <a:spcPct val="115000"/>
              </a:lnSpc>
              <a:spcBef>
                <a:spcPts val="0"/>
              </a:spcBef>
              <a:spcAft>
                <a:spcPts val="0"/>
              </a:spcAft>
              <a:buNone/>
            </a:pPr>
            <a:r>
              <a:rPr lang="en" sz="1800">
                <a:solidFill>
                  <a:schemeClr val="dk2"/>
                </a:solidFill>
              </a:rPr>
              <a:t>&gt; If you placed it on different drives before change the directory type this </a:t>
            </a:r>
            <a:br>
              <a:rPr b="1" lang="en" sz="1800">
                <a:solidFill>
                  <a:schemeClr val="dk2"/>
                </a:solidFill>
                <a:highlight>
                  <a:srgbClr val="EFEFEF"/>
                </a:highlight>
              </a:rPr>
            </a:br>
            <a:r>
              <a:rPr b="1" lang="en" sz="1800">
                <a:solidFill>
                  <a:schemeClr val="dk2"/>
                </a:solidFill>
                <a:highlight>
                  <a:srgbClr val="EFEFEF"/>
                </a:highlight>
              </a:rPr>
              <a:t>D:</a:t>
            </a:r>
            <a:r>
              <a:rPr b="1" lang="en" sz="1800">
                <a:solidFill>
                  <a:schemeClr val="dk2"/>
                </a:solidFill>
              </a:rPr>
              <a:t> </a:t>
            </a:r>
            <a:r>
              <a:rPr lang="en" sz="1800">
                <a:solidFill>
                  <a:schemeClr val="dk2"/>
                </a:solidFill>
              </a:rPr>
              <a:t>or </a:t>
            </a:r>
            <a:r>
              <a:rPr b="1" lang="en" sz="1800">
                <a:solidFill>
                  <a:schemeClr val="dk2"/>
                </a:solidFill>
                <a:highlight>
                  <a:srgbClr val="EFEFEF"/>
                </a:highlight>
              </a:rPr>
              <a:t> F:</a:t>
            </a:r>
            <a:r>
              <a:rPr b="1" lang="en" sz="1800">
                <a:solidFill>
                  <a:schemeClr val="dk2"/>
                </a:solidFill>
              </a:rPr>
              <a:t> </a:t>
            </a:r>
            <a:r>
              <a:rPr lang="en" sz="1800">
                <a:solidFill>
                  <a:schemeClr val="dk2"/>
                </a:solidFill>
              </a:rPr>
              <a:t>or </a:t>
            </a:r>
            <a:r>
              <a:rPr b="1" lang="en" sz="1800">
                <a:solidFill>
                  <a:schemeClr val="dk2"/>
                </a:solidFill>
                <a:highlight>
                  <a:srgbClr val="EFEFEF"/>
                </a:highlight>
              </a:rPr>
              <a:t>G:</a:t>
            </a:r>
            <a:r>
              <a:rPr b="1" lang="en" sz="1800">
                <a:solidFill>
                  <a:schemeClr val="dk2"/>
                </a:solidFill>
              </a:rPr>
              <a:t> </a:t>
            </a:r>
            <a:r>
              <a:rPr lang="en" sz="1800">
                <a:solidFill>
                  <a:schemeClr val="dk2"/>
                </a:solidFill>
              </a:rPr>
              <a:t>depends on your drives location</a:t>
            </a:r>
            <a:endParaRPr sz="1800">
              <a:solidFill>
                <a:schemeClr val="dk2"/>
              </a:solidFill>
            </a:endParaRPr>
          </a:p>
          <a:p>
            <a:pPr indent="0" lvl="0" marL="457200" rtl="0" algn="l">
              <a:lnSpc>
                <a:spcPct val="115000"/>
              </a:lnSpc>
              <a:spcBef>
                <a:spcPts val="0"/>
              </a:spcBef>
              <a:spcAft>
                <a:spcPts val="0"/>
              </a:spcAft>
              <a:buNone/>
            </a:pPr>
            <a:r>
              <a:t/>
            </a:r>
            <a:endParaRPr sz="1800">
              <a:solidFill>
                <a:schemeClr val="dk2"/>
              </a:solidFill>
            </a:endParaRPr>
          </a:p>
          <a:p>
            <a:pPr indent="-342900" lvl="0" marL="457200" rtl="0" algn="l">
              <a:lnSpc>
                <a:spcPct val="115000"/>
              </a:lnSpc>
              <a:spcBef>
                <a:spcPts val="0"/>
              </a:spcBef>
              <a:spcAft>
                <a:spcPts val="0"/>
              </a:spcAft>
              <a:buClr>
                <a:schemeClr val="dk2"/>
              </a:buClr>
              <a:buSzPts val="1800"/>
              <a:buAutoNum type="arabicPeriod"/>
            </a:pPr>
            <a:r>
              <a:rPr lang="en" sz="1800">
                <a:solidFill>
                  <a:schemeClr val="dk2"/>
                </a:solidFill>
              </a:rPr>
              <a:t>Open jupyter notebook with syntax below:</a:t>
            </a:r>
            <a:endParaRPr sz="1800">
              <a:solidFill>
                <a:schemeClr val="dk2"/>
              </a:solidFill>
            </a:endParaRPr>
          </a:p>
          <a:p>
            <a:pPr indent="0" lvl="0" marL="457200" rtl="0" algn="l">
              <a:lnSpc>
                <a:spcPct val="115000"/>
              </a:lnSpc>
              <a:spcBef>
                <a:spcPts val="0"/>
              </a:spcBef>
              <a:spcAft>
                <a:spcPts val="0"/>
              </a:spcAft>
              <a:buClr>
                <a:schemeClr val="dk1"/>
              </a:buClr>
              <a:buSzPts val="1100"/>
              <a:buFont typeface="Arial"/>
              <a:buNone/>
            </a:pPr>
            <a:r>
              <a:rPr b="1" lang="en" sz="1800">
                <a:solidFill>
                  <a:schemeClr val="dk2"/>
                </a:solidFill>
                <a:highlight>
                  <a:srgbClr val="EFEFEF"/>
                </a:highlight>
              </a:rPr>
              <a:t>jupyter notebook</a:t>
            </a:r>
            <a:endParaRPr b="1" sz="1800">
              <a:solidFill>
                <a:schemeClr val="dk2"/>
              </a:solidFill>
            </a:endParaRPr>
          </a:p>
        </p:txBody>
      </p:sp>
      <p:sp>
        <p:nvSpPr>
          <p:cNvPr id="235" name="Google Shape;235;p38"/>
          <p:cNvSpPr txBox="1"/>
          <p:nvPr/>
        </p:nvSpPr>
        <p:spPr>
          <a:xfrm>
            <a:off x="176975" y="483250"/>
            <a:ext cx="840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400">
                <a:solidFill>
                  <a:srgbClr val="BE1019"/>
                </a:solidFill>
              </a:rPr>
              <a:t>How to Open Jupyter Notebook</a:t>
            </a:r>
            <a:endParaRPr b="1" sz="2500">
              <a:solidFill>
                <a:srgbClr val="BE1019"/>
              </a:solidFill>
              <a:latin typeface="Raleway"/>
              <a:ea typeface="Raleway"/>
              <a:cs typeface="Raleway"/>
              <a:sym typeface="Raleway"/>
            </a:endParaRPr>
          </a:p>
        </p:txBody>
      </p:sp>
      <p:pic>
        <p:nvPicPr>
          <p:cNvPr id="236" name="Google Shape;236;p38"/>
          <p:cNvPicPr preferRelativeResize="0"/>
          <p:nvPr/>
        </p:nvPicPr>
        <p:blipFill>
          <a:blip r:embed="rId3">
            <a:alphaModFix/>
          </a:blip>
          <a:stretch>
            <a:fillRect/>
          </a:stretch>
        </p:blipFill>
        <p:spPr>
          <a:xfrm>
            <a:off x="7268950" y="76201"/>
            <a:ext cx="1732176" cy="407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18460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Additional Tools </a:t>
            </a:r>
            <a:r>
              <a:rPr b="1" lang="en">
                <a:solidFill>
                  <a:srgbClr val="C00000"/>
                </a:solidFill>
              </a:rPr>
              <a:t>Preparation</a:t>
            </a:r>
            <a:endParaRPr b="1">
              <a:solidFill>
                <a:srgbClr val="C00000"/>
              </a:solidFill>
            </a:endParaRPr>
          </a:p>
        </p:txBody>
      </p:sp>
      <p:pic>
        <p:nvPicPr>
          <p:cNvPr id="242" name="Google Shape;242;p39"/>
          <p:cNvPicPr preferRelativeResize="0"/>
          <p:nvPr/>
        </p:nvPicPr>
        <p:blipFill rotWithShape="1">
          <a:blip r:embed="rId3">
            <a:alphaModFix/>
          </a:blip>
          <a:srcRect b="0" l="0" r="0" t="0"/>
          <a:stretch/>
        </p:blipFill>
        <p:spPr>
          <a:xfrm>
            <a:off x="7268950" y="76201"/>
            <a:ext cx="1732176" cy="407050"/>
          </a:xfrm>
          <a:prstGeom prst="rect">
            <a:avLst/>
          </a:prstGeom>
          <a:noFill/>
          <a:ln>
            <a:noFill/>
          </a:ln>
        </p:spPr>
      </p:pic>
      <p:pic>
        <p:nvPicPr>
          <p:cNvPr id="243" name="Google Shape;243;p39"/>
          <p:cNvPicPr preferRelativeResize="0"/>
          <p:nvPr/>
        </p:nvPicPr>
        <p:blipFill rotWithShape="1">
          <a:blip r:embed="rId4">
            <a:alphaModFix/>
          </a:blip>
          <a:srcRect b="0" l="0" r="0" t="0"/>
          <a:stretch/>
        </p:blipFill>
        <p:spPr>
          <a:xfrm>
            <a:off x="3403225" y="3206075"/>
            <a:ext cx="2524125" cy="60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0"/>
          <p:cNvPicPr preferRelativeResize="0"/>
          <p:nvPr/>
        </p:nvPicPr>
        <p:blipFill>
          <a:blip r:embed="rId3">
            <a:alphaModFix/>
          </a:blip>
          <a:stretch>
            <a:fillRect/>
          </a:stretch>
        </p:blipFill>
        <p:spPr>
          <a:xfrm>
            <a:off x="-289075" y="2245350"/>
            <a:ext cx="5347549" cy="2623800"/>
          </a:xfrm>
          <a:prstGeom prst="rect">
            <a:avLst/>
          </a:prstGeom>
          <a:noFill/>
          <a:ln>
            <a:noFill/>
          </a:ln>
        </p:spPr>
      </p:pic>
      <p:sp>
        <p:nvSpPr>
          <p:cNvPr id="249" name="Google Shape;249;p40"/>
          <p:cNvSpPr txBox="1"/>
          <p:nvPr/>
        </p:nvSpPr>
        <p:spPr>
          <a:xfrm>
            <a:off x="822141" y="68673"/>
            <a:ext cx="7804500" cy="931800"/>
          </a:xfrm>
          <a:prstGeom prst="rect">
            <a:avLst/>
          </a:prstGeom>
          <a:noFill/>
          <a:ln>
            <a:noFill/>
          </a:ln>
        </p:spPr>
        <p:txBody>
          <a:bodyPr anchorCtr="0" anchor="ctr" bIns="32750" lIns="32750" spcFirstLastPara="1" rIns="32750" wrap="square" tIns="32750">
            <a:normAutofit/>
          </a:bodyPr>
          <a:lstStyle/>
          <a:p>
            <a:pPr indent="0" lvl="0" marL="0" rtl="0" algn="ctr">
              <a:spcBef>
                <a:spcPts val="0"/>
              </a:spcBef>
              <a:spcAft>
                <a:spcPts val="0"/>
              </a:spcAft>
              <a:buNone/>
            </a:pPr>
            <a:r>
              <a:rPr b="1" lang="en" sz="3600">
                <a:latin typeface="Raleway"/>
                <a:ea typeface="Raleway"/>
                <a:cs typeface="Raleway"/>
                <a:sym typeface="Raleway"/>
              </a:rPr>
              <a:t>Virtual </a:t>
            </a:r>
            <a:r>
              <a:rPr b="1" lang="en" sz="3600">
                <a:solidFill>
                  <a:srgbClr val="BE1019"/>
                </a:solidFill>
                <a:latin typeface="Raleway"/>
                <a:ea typeface="Raleway"/>
                <a:cs typeface="Raleway"/>
                <a:sym typeface="Raleway"/>
              </a:rPr>
              <a:t>Environment</a:t>
            </a:r>
            <a:endParaRPr sz="3600">
              <a:solidFill>
                <a:srgbClr val="BE1019"/>
              </a:solidFill>
              <a:latin typeface="Raleway"/>
              <a:ea typeface="Raleway"/>
              <a:cs typeface="Raleway"/>
              <a:sym typeface="Raleway"/>
            </a:endParaRPr>
          </a:p>
        </p:txBody>
      </p:sp>
      <p:pic>
        <p:nvPicPr>
          <p:cNvPr id="250" name="Google Shape;250;p40"/>
          <p:cNvPicPr preferRelativeResize="0"/>
          <p:nvPr/>
        </p:nvPicPr>
        <p:blipFill>
          <a:blip r:embed="rId4">
            <a:alphaModFix/>
          </a:blip>
          <a:stretch>
            <a:fillRect/>
          </a:stretch>
        </p:blipFill>
        <p:spPr>
          <a:xfrm>
            <a:off x="1523598" y="1146500"/>
            <a:ext cx="1569775" cy="783150"/>
          </a:xfrm>
          <a:prstGeom prst="rect">
            <a:avLst/>
          </a:prstGeom>
          <a:noFill/>
          <a:ln>
            <a:noFill/>
          </a:ln>
        </p:spPr>
      </p:pic>
      <p:cxnSp>
        <p:nvCxnSpPr>
          <p:cNvPr id="251" name="Google Shape;251;p40"/>
          <p:cNvCxnSpPr>
            <a:stCxn id="250" idx="2"/>
          </p:cNvCxnSpPr>
          <p:nvPr/>
        </p:nvCxnSpPr>
        <p:spPr>
          <a:xfrm rot="5400000">
            <a:off x="1381335" y="1260200"/>
            <a:ext cx="257700" cy="1596600"/>
          </a:xfrm>
          <a:prstGeom prst="bentConnector2">
            <a:avLst/>
          </a:prstGeom>
          <a:noFill/>
          <a:ln cap="flat" cmpd="sng" w="9525">
            <a:solidFill>
              <a:schemeClr val="dk2"/>
            </a:solidFill>
            <a:prstDash val="solid"/>
            <a:round/>
            <a:headEnd len="med" w="med" type="none"/>
            <a:tailEnd len="med" w="med" type="none"/>
          </a:ln>
        </p:spPr>
      </p:cxnSp>
      <p:cxnSp>
        <p:nvCxnSpPr>
          <p:cNvPr id="252" name="Google Shape;252;p40"/>
          <p:cNvCxnSpPr>
            <a:stCxn id="250" idx="2"/>
          </p:cNvCxnSpPr>
          <p:nvPr/>
        </p:nvCxnSpPr>
        <p:spPr>
          <a:xfrm flipH="1" rot="-5400000">
            <a:off x="2899185" y="1338950"/>
            <a:ext cx="257700" cy="1439100"/>
          </a:xfrm>
          <a:prstGeom prst="bentConnector2">
            <a:avLst/>
          </a:prstGeom>
          <a:noFill/>
          <a:ln cap="flat" cmpd="sng" w="9525">
            <a:solidFill>
              <a:schemeClr val="dk2"/>
            </a:solidFill>
            <a:prstDash val="solid"/>
            <a:round/>
            <a:headEnd len="med" w="med" type="none"/>
            <a:tailEnd len="med" w="med" type="none"/>
          </a:ln>
        </p:spPr>
      </p:cxnSp>
      <p:cxnSp>
        <p:nvCxnSpPr>
          <p:cNvPr id="253" name="Google Shape;253;p40"/>
          <p:cNvCxnSpPr/>
          <p:nvPr/>
        </p:nvCxnSpPr>
        <p:spPr>
          <a:xfrm>
            <a:off x="711875" y="2187350"/>
            <a:ext cx="0" cy="3786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40"/>
          <p:cNvCxnSpPr/>
          <p:nvPr/>
        </p:nvCxnSpPr>
        <p:spPr>
          <a:xfrm>
            <a:off x="2308488" y="2187350"/>
            <a:ext cx="0" cy="3786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40"/>
          <p:cNvCxnSpPr/>
          <p:nvPr/>
        </p:nvCxnSpPr>
        <p:spPr>
          <a:xfrm>
            <a:off x="3747575" y="2187350"/>
            <a:ext cx="0" cy="3786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40"/>
          <p:cNvCxnSpPr/>
          <p:nvPr/>
        </p:nvCxnSpPr>
        <p:spPr>
          <a:xfrm>
            <a:off x="4816775" y="1226100"/>
            <a:ext cx="42900" cy="3386100"/>
          </a:xfrm>
          <a:prstGeom prst="straightConnector1">
            <a:avLst/>
          </a:prstGeom>
          <a:noFill/>
          <a:ln cap="flat" cmpd="sng" w="9525">
            <a:solidFill>
              <a:schemeClr val="dk2"/>
            </a:solidFill>
            <a:prstDash val="solid"/>
            <a:round/>
            <a:headEnd len="med" w="med" type="none"/>
            <a:tailEnd len="med" w="med" type="none"/>
          </a:ln>
        </p:spPr>
      </p:cxnSp>
      <p:pic>
        <p:nvPicPr>
          <p:cNvPr id="257" name="Google Shape;257;p40"/>
          <p:cNvPicPr preferRelativeResize="0"/>
          <p:nvPr/>
        </p:nvPicPr>
        <p:blipFill>
          <a:blip r:embed="rId4">
            <a:alphaModFix/>
          </a:blip>
          <a:stretch>
            <a:fillRect/>
          </a:stretch>
        </p:blipFill>
        <p:spPr>
          <a:xfrm>
            <a:off x="5277373" y="1282877"/>
            <a:ext cx="1561497" cy="778975"/>
          </a:xfrm>
          <a:prstGeom prst="rect">
            <a:avLst/>
          </a:prstGeom>
          <a:noFill/>
          <a:ln>
            <a:noFill/>
          </a:ln>
        </p:spPr>
      </p:pic>
      <p:pic>
        <p:nvPicPr>
          <p:cNvPr id="258" name="Google Shape;258;p40"/>
          <p:cNvPicPr preferRelativeResize="0"/>
          <p:nvPr/>
        </p:nvPicPr>
        <p:blipFill>
          <a:blip r:embed="rId5">
            <a:alphaModFix/>
          </a:blip>
          <a:stretch>
            <a:fillRect/>
          </a:stretch>
        </p:blipFill>
        <p:spPr>
          <a:xfrm>
            <a:off x="7928897" y="1314851"/>
            <a:ext cx="702900" cy="518825"/>
          </a:xfrm>
          <a:prstGeom prst="rect">
            <a:avLst/>
          </a:prstGeom>
          <a:noFill/>
          <a:ln>
            <a:noFill/>
          </a:ln>
        </p:spPr>
      </p:pic>
      <p:sp>
        <p:nvSpPr>
          <p:cNvPr id="259" name="Google Shape;259;p40"/>
          <p:cNvSpPr txBox="1"/>
          <p:nvPr/>
        </p:nvSpPr>
        <p:spPr>
          <a:xfrm>
            <a:off x="7544900" y="1867525"/>
            <a:ext cx="1470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Studio</a:t>
            </a:r>
            <a:endParaRPr i="1">
              <a:solidFill>
                <a:srgbClr val="595959"/>
              </a:solidFill>
            </a:endParaRPr>
          </a:p>
        </p:txBody>
      </p:sp>
      <p:pic>
        <p:nvPicPr>
          <p:cNvPr id="260" name="Google Shape;260;p40"/>
          <p:cNvPicPr preferRelativeResize="0"/>
          <p:nvPr/>
        </p:nvPicPr>
        <p:blipFill>
          <a:blip r:embed="rId6">
            <a:alphaModFix/>
          </a:blip>
          <a:stretch>
            <a:fillRect/>
          </a:stretch>
        </p:blipFill>
        <p:spPr>
          <a:xfrm>
            <a:off x="5750775" y="2462925"/>
            <a:ext cx="614700" cy="683975"/>
          </a:xfrm>
          <a:prstGeom prst="rect">
            <a:avLst/>
          </a:prstGeom>
          <a:noFill/>
          <a:ln>
            <a:noFill/>
          </a:ln>
        </p:spPr>
      </p:pic>
      <p:sp>
        <p:nvSpPr>
          <p:cNvPr id="261" name="Google Shape;261;p40"/>
          <p:cNvSpPr txBox="1"/>
          <p:nvPr/>
        </p:nvSpPr>
        <p:spPr>
          <a:xfrm>
            <a:off x="5139375" y="3146900"/>
            <a:ext cx="1674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Virtual Environment 1</a:t>
            </a:r>
            <a:endParaRPr i="1">
              <a:solidFill>
                <a:srgbClr val="595959"/>
              </a:solidFill>
            </a:endParaRPr>
          </a:p>
        </p:txBody>
      </p:sp>
      <p:pic>
        <p:nvPicPr>
          <p:cNvPr id="262" name="Google Shape;262;p40"/>
          <p:cNvPicPr preferRelativeResize="0"/>
          <p:nvPr/>
        </p:nvPicPr>
        <p:blipFill>
          <a:blip r:embed="rId6">
            <a:alphaModFix/>
          </a:blip>
          <a:stretch>
            <a:fillRect/>
          </a:stretch>
        </p:blipFill>
        <p:spPr>
          <a:xfrm>
            <a:off x="5750775" y="3700375"/>
            <a:ext cx="614700" cy="683975"/>
          </a:xfrm>
          <a:prstGeom prst="rect">
            <a:avLst/>
          </a:prstGeom>
          <a:noFill/>
          <a:ln>
            <a:noFill/>
          </a:ln>
        </p:spPr>
      </p:pic>
      <p:sp>
        <p:nvSpPr>
          <p:cNvPr id="263" name="Google Shape;263;p40"/>
          <p:cNvSpPr txBox="1"/>
          <p:nvPr/>
        </p:nvSpPr>
        <p:spPr>
          <a:xfrm>
            <a:off x="5139375" y="4384350"/>
            <a:ext cx="1674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Virtual Environment 2</a:t>
            </a:r>
            <a:endParaRPr i="1">
              <a:solidFill>
                <a:srgbClr val="595959"/>
              </a:solidFill>
            </a:endParaRPr>
          </a:p>
        </p:txBody>
      </p:sp>
      <p:pic>
        <p:nvPicPr>
          <p:cNvPr id="264" name="Google Shape;264;p40"/>
          <p:cNvPicPr preferRelativeResize="0"/>
          <p:nvPr/>
        </p:nvPicPr>
        <p:blipFill>
          <a:blip r:embed="rId7">
            <a:alphaModFix/>
          </a:blip>
          <a:stretch>
            <a:fillRect/>
          </a:stretch>
        </p:blipFill>
        <p:spPr>
          <a:xfrm>
            <a:off x="7822600" y="2478863"/>
            <a:ext cx="869450" cy="652100"/>
          </a:xfrm>
          <a:prstGeom prst="rect">
            <a:avLst/>
          </a:prstGeom>
          <a:noFill/>
          <a:ln>
            <a:noFill/>
          </a:ln>
        </p:spPr>
      </p:pic>
      <p:sp>
        <p:nvSpPr>
          <p:cNvPr id="265" name="Google Shape;265;p40"/>
          <p:cNvSpPr txBox="1"/>
          <p:nvPr/>
        </p:nvSpPr>
        <p:spPr>
          <a:xfrm>
            <a:off x="7341500" y="3143150"/>
            <a:ext cx="1674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Inventory Room</a:t>
            </a:r>
            <a:endParaRPr i="1">
              <a:solidFill>
                <a:srgbClr val="595959"/>
              </a:solidFill>
            </a:endParaRPr>
          </a:p>
        </p:txBody>
      </p:sp>
      <p:pic>
        <p:nvPicPr>
          <p:cNvPr id="266" name="Google Shape;266;p40"/>
          <p:cNvPicPr preferRelativeResize="0"/>
          <p:nvPr/>
        </p:nvPicPr>
        <p:blipFill>
          <a:blip r:embed="rId8">
            <a:alphaModFix/>
          </a:blip>
          <a:stretch>
            <a:fillRect/>
          </a:stretch>
        </p:blipFill>
        <p:spPr>
          <a:xfrm>
            <a:off x="7766101" y="3716313"/>
            <a:ext cx="982448" cy="652100"/>
          </a:xfrm>
          <a:prstGeom prst="rect">
            <a:avLst/>
          </a:prstGeom>
          <a:noFill/>
          <a:ln>
            <a:noFill/>
          </a:ln>
        </p:spPr>
      </p:pic>
      <p:sp>
        <p:nvSpPr>
          <p:cNvPr id="267" name="Google Shape;267;p40"/>
          <p:cNvSpPr txBox="1"/>
          <p:nvPr/>
        </p:nvSpPr>
        <p:spPr>
          <a:xfrm>
            <a:off x="7420175" y="4384350"/>
            <a:ext cx="1674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Painting Drying</a:t>
            </a:r>
            <a:r>
              <a:rPr i="1" lang="en" sz="1100">
                <a:solidFill>
                  <a:srgbClr val="595959"/>
                </a:solidFill>
              </a:rPr>
              <a:t> Room</a:t>
            </a:r>
            <a:endParaRPr i="1">
              <a:solidFill>
                <a:srgbClr val="595959"/>
              </a:solidFill>
            </a:endParaRPr>
          </a:p>
        </p:txBody>
      </p:sp>
      <p:sp>
        <p:nvSpPr>
          <p:cNvPr id="268" name="Google Shape;268;p40"/>
          <p:cNvSpPr txBox="1"/>
          <p:nvPr/>
        </p:nvSpPr>
        <p:spPr>
          <a:xfrm>
            <a:off x="-61950" y="4468175"/>
            <a:ext cx="1674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Analysis Data</a:t>
            </a:r>
            <a:endParaRPr i="1">
              <a:solidFill>
                <a:srgbClr val="595959"/>
              </a:solidFill>
            </a:endParaRPr>
          </a:p>
        </p:txBody>
      </p:sp>
      <p:sp>
        <p:nvSpPr>
          <p:cNvPr id="269" name="Google Shape;269;p40"/>
          <p:cNvSpPr txBox="1"/>
          <p:nvPr/>
        </p:nvSpPr>
        <p:spPr>
          <a:xfrm>
            <a:off x="1471350" y="4468175"/>
            <a:ext cx="1674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Machine Learning</a:t>
            </a:r>
            <a:endParaRPr i="1">
              <a:solidFill>
                <a:srgbClr val="595959"/>
              </a:solidFill>
            </a:endParaRPr>
          </a:p>
        </p:txBody>
      </p:sp>
      <p:sp>
        <p:nvSpPr>
          <p:cNvPr id="270" name="Google Shape;270;p40"/>
          <p:cNvSpPr txBox="1"/>
          <p:nvPr/>
        </p:nvSpPr>
        <p:spPr>
          <a:xfrm>
            <a:off x="3029275" y="4468175"/>
            <a:ext cx="1674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Dashboarding</a:t>
            </a:r>
            <a:endParaRPr i="1">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idx="1" type="body"/>
          </p:nvPr>
        </p:nvSpPr>
        <p:spPr>
          <a:xfrm>
            <a:off x="228700" y="1053875"/>
            <a:ext cx="8520600" cy="54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900">
                <a:solidFill>
                  <a:schemeClr val="dk1"/>
                </a:solidFill>
              </a:rPr>
              <a:t>You might ask: shouldn’t I just install the latest Python version?</a:t>
            </a:r>
            <a:endParaRPr b="1" sz="1900">
              <a:solidFill>
                <a:schemeClr val="dk1"/>
              </a:solidFill>
              <a:highlight>
                <a:srgbClr val="FFFFFF"/>
              </a:highlight>
            </a:endParaRPr>
          </a:p>
        </p:txBody>
      </p:sp>
      <p:pic>
        <p:nvPicPr>
          <p:cNvPr id="276" name="Google Shape;276;p41"/>
          <p:cNvPicPr preferRelativeResize="0"/>
          <p:nvPr/>
        </p:nvPicPr>
        <p:blipFill>
          <a:blip r:embed="rId3">
            <a:alphaModFix/>
          </a:blip>
          <a:stretch>
            <a:fillRect/>
          </a:stretch>
        </p:blipFill>
        <p:spPr>
          <a:xfrm>
            <a:off x="1810550" y="2050888"/>
            <a:ext cx="2290949" cy="1145475"/>
          </a:xfrm>
          <a:prstGeom prst="rect">
            <a:avLst/>
          </a:prstGeom>
          <a:noFill/>
          <a:ln>
            <a:noFill/>
          </a:ln>
        </p:spPr>
      </p:pic>
      <p:sp>
        <p:nvSpPr>
          <p:cNvPr id="277" name="Google Shape;277;p41"/>
          <p:cNvSpPr txBox="1"/>
          <p:nvPr>
            <p:ph idx="1" type="body"/>
          </p:nvPr>
        </p:nvSpPr>
        <p:spPr>
          <a:xfrm>
            <a:off x="1498775" y="3669375"/>
            <a:ext cx="2914500" cy="87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700">
                <a:solidFill>
                  <a:schemeClr val="dk1"/>
                </a:solidFill>
              </a:rPr>
              <a:t>Isolate package versions</a:t>
            </a:r>
            <a:r>
              <a:rPr lang="en" sz="1700">
                <a:solidFill>
                  <a:schemeClr val="dk1"/>
                </a:solidFill>
              </a:rPr>
              <a:t> to avoid breaking changes</a:t>
            </a:r>
            <a:endParaRPr b="1" sz="1700">
              <a:solidFill>
                <a:schemeClr val="dk1"/>
              </a:solidFill>
              <a:highlight>
                <a:srgbClr val="FFFFFF"/>
              </a:highlight>
            </a:endParaRPr>
          </a:p>
        </p:txBody>
      </p:sp>
      <p:pic>
        <p:nvPicPr>
          <p:cNvPr id="278" name="Google Shape;278;p41"/>
          <p:cNvPicPr preferRelativeResize="0"/>
          <p:nvPr/>
        </p:nvPicPr>
        <p:blipFill>
          <a:blip r:embed="rId4">
            <a:alphaModFix/>
          </a:blip>
          <a:stretch>
            <a:fillRect/>
          </a:stretch>
        </p:blipFill>
        <p:spPr>
          <a:xfrm>
            <a:off x="5374600" y="1785325"/>
            <a:ext cx="2359274" cy="1572849"/>
          </a:xfrm>
          <a:prstGeom prst="rect">
            <a:avLst/>
          </a:prstGeom>
          <a:noFill/>
          <a:ln>
            <a:noFill/>
          </a:ln>
        </p:spPr>
      </p:pic>
      <p:sp>
        <p:nvSpPr>
          <p:cNvPr id="279" name="Google Shape;279;p41"/>
          <p:cNvSpPr txBox="1"/>
          <p:nvPr>
            <p:ph idx="1" type="body"/>
          </p:nvPr>
        </p:nvSpPr>
        <p:spPr>
          <a:xfrm>
            <a:off x="5165350" y="3540925"/>
            <a:ext cx="2914500" cy="1025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700">
                <a:solidFill>
                  <a:schemeClr val="dk1"/>
                </a:solidFill>
              </a:rPr>
              <a:t>Sharing virtual environment</a:t>
            </a:r>
            <a:r>
              <a:rPr lang="en" sz="1700">
                <a:solidFill>
                  <a:schemeClr val="dk1"/>
                </a:solidFill>
              </a:rPr>
              <a:t> to enable project collaboration</a:t>
            </a:r>
            <a:endParaRPr b="1" sz="1700">
              <a:solidFill>
                <a:schemeClr val="dk1"/>
              </a:solidFill>
              <a:highlight>
                <a:srgbClr val="FFFFFF"/>
              </a:highlight>
            </a:endParaRPr>
          </a:p>
        </p:txBody>
      </p:sp>
      <p:sp>
        <p:nvSpPr>
          <p:cNvPr id="280" name="Google Shape;280;p41"/>
          <p:cNvSpPr txBox="1"/>
          <p:nvPr/>
        </p:nvSpPr>
        <p:spPr>
          <a:xfrm>
            <a:off x="822141" y="68673"/>
            <a:ext cx="7804500" cy="931800"/>
          </a:xfrm>
          <a:prstGeom prst="rect">
            <a:avLst/>
          </a:prstGeom>
          <a:noFill/>
          <a:ln>
            <a:noFill/>
          </a:ln>
        </p:spPr>
        <p:txBody>
          <a:bodyPr anchorCtr="0" anchor="ctr" bIns="32750" lIns="32750" spcFirstLastPara="1" rIns="32750" wrap="square" tIns="32750">
            <a:normAutofit fontScale="92500"/>
          </a:bodyPr>
          <a:lstStyle/>
          <a:p>
            <a:pPr indent="0" lvl="0" marL="0" rtl="0" algn="ctr">
              <a:spcBef>
                <a:spcPts val="0"/>
              </a:spcBef>
              <a:spcAft>
                <a:spcPts val="0"/>
              </a:spcAft>
              <a:buNone/>
            </a:pPr>
            <a:r>
              <a:rPr b="1" lang="en" sz="3600">
                <a:latin typeface="Raleway"/>
                <a:ea typeface="Raleway"/>
                <a:cs typeface="Raleway"/>
                <a:sym typeface="Raleway"/>
              </a:rPr>
              <a:t>Why We Need </a:t>
            </a:r>
            <a:r>
              <a:rPr b="1" lang="en" sz="3600">
                <a:solidFill>
                  <a:srgbClr val="C00000"/>
                </a:solidFill>
                <a:latin typeface="Raleway"/>
                <a:ea typeface="Raleway"/>
                <a:cs typeface="Raleway"/>
                <a:sym typeface="Raleway"/>
              </a:rPr>
              <a:t>Virtual </a:t>
            </a:r>
            <a:r>
              <a:rPr b="1" lang="en" sz="3600">
                <a:solidFill>
                  <a:srgbClr val="BE1019"/>
                </a:solidFill>
                <a:latin typeface="Raleway"/>
                <a:ea typeface="Raleway"/>
                <a:cs typeface="Raleway"/>
                <a:sym typeface="Raleway"/>
              </a:rPr>
              <a:t>Environment?</a:t>
            </a:r>
            <a:endParaRPr sz="3600">
              <a:solidFill>
                <a:srgbClr val="BE1019"/>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idx="1" type="body"/>
          </p:nvPr>
        </p:nvSpPr>
        <p:spPr>
          <a:xfrm>
            <a:off x="311700" y="1022400"/>
            <a:ext cx="8520600" cy="402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Open Anaconda Prompt</a:t>
            </a:r>
            <a:endParaRPr/>
          </a:p>
          <a:p>
            <a:pPr indent="-342900" lvl="0" marL="457200" rtl="0" algn="l">
              <a:spcBef>
                <a:spcPts val="0"/>
              </a:spcBef>
              <a:spcAft>
                <a:spcPts val="0"/>
              </a:spcAft>
              <a:buSzPts val="1800"/>
              <a:buAutoNum type="arabicPeriod"/>
            </a:pPr>
            <a:r>
              <a:rPr lang="en"/>
              <a:t>Create new virtual environment with:</a:t>
            </a:r>
            <a:endParaRPr/>
          </a:p>
          <a:p>
            <a:pPr indent="0" lvl="0" marL="0" rtl="0" algn="l">
              <a:spcBef>
                <a:spcPts val="0"/>
              </a:spcBef>
              <a:spcAft>
                <a:spcPts val="0"/>
              </a:spcAft>
              <a:buNone/>
            </a:pPr>
            <a:r>
              <a:rPr lang="en"/>
              <a:t>	</a:t>
            </a:r>
            <a:r>
              <a:rPr b="1" lang="en"/>
              <a:t>conda create --name bri_audit python=3.10</a:t>
            </a:r>
            <a:endParaRPr b="1"/>
          </a:p>
          <a:p>
            <a:pPr indent="-342900" lvl="0" marL="457200" rtl="0" algn="l">
              <a:spcBef>
                <a:spcPts val="0"/>
              </a:spcBef>
              <a:spcAft>
                <a:spcPts val="0"/>
              </a:spcAft>
              <a:buSzPts val="1800"/>
              <a:buAutoNum type="arabicPeriod"/>
            </a:pPr>
            <a:r>
              <a:rPr lang="en"/>
              <a:t>Check virtual environment</a:t>
            </a:r>
            <a:endParaRPr/>
          </a:p>
          <a:p>
            <a:pPr indent="0" lvl="0" marL="457200" rtl="0" algn="l">
              <a:spcBef>
                <a:spcPts val="0"/>
              </a:spcBef>
              <a:spcAft>
                <a:spcPts val="0"/>
              </a:spcAft>
              <a:buNone/>
            </a:pPr>
            <a:r>
              <a:rPr b="1" lang="en"/>
              <a:t>conda env list</a:t>
            </a:r>
            <a:endParaRPr b="1"/>
          </a:p>
          <a:p>
            <a:pPr indent="-342900" lvl="0" marL="457200" rtl="0" algn="l">
              <a:spcBef>
                <a:spcPts val="0"/>
              </a:spcBef>
              <a:spcAft>
                <a:spcPts val="0"/>
              </a:spcAft>
              <a:buSzPts val="1800"/>
              <a:buAutoNum type="arabicPeriod"/>
            </a:pPr>
            <a:r>
              <a:rPr lang="en"/>
              <a:t>Activate the new virtual environment:</a:t>
            </a:r>
            <a:endParaRPr/>
          </a:p>
          <a:p>
            <a:pPr indent="0" lvl="0" marL="457200" rtl="0" algn="l">
              <a:spcBef>
                <a:spcPts val="0"/>
              </a:spcBef>
              <a:spcAft>
                <a:spcPts val="0"/>
              </a:spcAft>
              <a:buNone/>
            </a:pPr>
            <a:r>
              <a:rPr b="1" lang="en"/>
              <a:t>conda activate bri_audit</a:t>
            </a:r>
            <a:endParaRPr b="1"/>
          </a:p>
          <a:p>
            <a:pPr indent="0" lvl="0" marL="457200" rtl="0" algn="l">
              <a:spcBef>
                <a:spcPts val="0"/>
              </a:spcBef>
              <a:spcAft>
                <a:spcPts val="0"/>
              </a:spcAft>
              <a:buNone/>
            </a:pPr>
            <a:r>
              <a:t/>
            </a:r>
            <a:endParaRPr/>
          </a:p>
        </p:txBody>
      </p:sp>
      <p:sp>
        <p:nvSpPr>
          <p:cNvPr id="286" name="Google Shape;286;p42"/>
          <p:cNvSpPr txBox="1"/>
          <p:nvPr/>
        </p:nvSpPr>
        <p:spPr>
          <a:xfrm>
            <a:off x="822141" y="68673"/>
            <a:ext cx="7804500" cy="931800"/>
          </a:xfrm>
          <a:prstGeom prst="rect">
            <a:avLst/>
          </a:prstGeom>
          <a:noFill/>
          <a:ln>
            <a:noFill/>
          </a:ln>
        </p:spPr>
        <p:txBody>
          <a:bodyPr anchorCtr="0" anchor="ctr" bIns="32750" lIns="32750" spcFirstLastPara="1" rIns="32750" wrap="square" tIns="32750">
            <a:normAutofit fontScale="92500"/>
          </a:bodyPr>
          <a:lstStyle/>
          <a:p>
            <a:pPr indent="0" lvl="0" marL="0" rtl="0" algn="ctr">
              <a:spcBef>
                <a:spcPts val="0"/>
              </a:spcBef>
              <a:spcAft>
                <a:spcPts val="0"/>
              </a:spcAft>
              <a:buNone/>
            </a:pPr>
            <a:r>
              <a:rPr b="1" lang="en" sz="3600">
                <a:latin typeface="Raleway"/>
                <a:ea typeface="Raleway"/>
                <a:cs typeface="Raleway"/>
                <a:sym typeface="Raleway"/>
              </a:rPr>
              <a:t>How To Create</a:t>
            </a:r>
            <a:r>
              <a:rPr b="1" lang="en" sz="3600">
                <a:latin typeface="Raleway"/>
                <a:ea typeface="Raleway"/>
                <a:cs typeface="Raleway"/>
                <a:sym typeface="Raleway"/>
              </a:rPr>
              <a:t> </a:t>
            </a:r>
            <a:r>
              <a:rPr b="1" lang="en" sz="3600">
                <a:solidFill>
                  <a:srgbClr val="C00000"/>
                </a:solidFill>
                <a:latin typeface="Raleway"/>
                <a:ea typeface="Raleway"/>
                <a:cs typeface="Raleway"/>
                <a:sym typeface="Raleway"/>
              </a:rPr>
              <a:t>Virtual </a:t>
            </a:r>
            <a:r>
              <a:rPr b="1" lang="en" sz="3600">
                <a:solidFill>
                  <a:srgbClr val="BE1019"/>
                </a:solidFill>
                <a:latin typeface="Raleway"/>
                <a:ea typeface="Raleway"/>
                <a:cs typeface="Raleway"/>
                <a:sym typeface="Raleway"/>
              </a:rPr>
              <a:t>Environment?</a:t>
            </a:r>
            <a:endParaRPr sz="3600">
              <a:solidFill>
                <a:srgbClr val="BE1019"/>
              </a:solidFill>
              <a:latin typeface="Raleway"/>
              <a:ea typeface="Raleway"/>
              <a:cs typeface="Raleway"/>
              <a:sym typeface="Raleway"/>
            </a:endParaRPr>
          </a:p>
        </p:txBody>
      </p:sp>
      <p:pic>
        <p:nvPicPr>
          <p:cNvPr id="287" name="Google Shape;287;p42"/>
          <p:cNvPicPr preferRelativeResize="0"/>
          <p:nvPr/>
        </p:nvPicPr>
        <p:blipFill>
          <a:blip r:embed="rId3">
            <a:alphaModFix/>
          </a:blip>
          <a:stretch>
            <a:fillRect/>
          </a:stretch>
        </p:blipFill>
        <p:spPr>
          <a:xfrm>
            <a:off x="4484500" y="3773412"/>
            <a:ext cx="800846" cy="891100"/>
          </a:xfrm>
          <a:prstGeom prst="rect">
            <a:avLst/>
          </a:prstGeom>
          <a:noFill/>
          <a:ln>
            <a:noFill/>
          </a:ln>
        </p:spPr>
      </p:pic>
      <p:pic>
        <p:nvPicPr>
          <p:cNvPr id="288" name="Google Shape;288;p42"/>
          <p:cNvPicPr preferRelativeResize="0"/>
          <p:nvPr/>
        </p:nvPicPr>
        <p:blipFill>
          <a:blip r:embed="rId4">
            <a:alphaModFix/>
          </a:blip>
          <a:stretch>
            <a:fillRect/>
          </a:stretch>
        </p:blipFill>
        <p:spPr>
          <a:xfrm>
            <a:off x="1258523" y="3870952"/>
            <a:ext cx="1561497" cy="778975"/>
          </a:xfrm>
          <a:prstGeom prst="rect">
            <a:avLst/>
          </a:prstGeom>
          <a:noFill/>
          <a:ln>
            <a:noFill/>
          </a:ln>
        </p:spPr>
      </p:pic>
      <p:pic>
        <p:nvPicPr>
          <p:cNvPr id="289" name="Google Shape;289;p42"/>
          <p:cNvPicPr preferRelativeResize="0"/>
          <p:nvPr/>
        </p:nvPicPr>
        <p:blipFill>
          <a:blip r:embed="rId5">
            <a:alphaModFix/>
          </a:blip>
          <a:stretch>
            <a:fillRect/>
          </a:stretch>
        </p:blipFill>
        <p:spPr>
          <a:xfrm>
            <a:off x="7419825" y="3811846"/>
            <a:ext cx="702899" cy="814216"/>
          </a:xfrm>
          <a:prstGeom prst="rect">
            <a:avLst/>
          </a:prstGeom>
          <a:noFill/>
          <a:ln>
            <a:noFill/>
          </a:ln>
        </p:spPr>
      </p:pic>
      <p:cxnSp>
        <p:nvCxnSpPr>
          <p:cNvPr id="290" name="Google Shape;290;p42"/>
          <p:cNvCxnSpPr>
            <a:stCxn id="288" idx="3"/>
          </p:cNvCxnSpPr>
          <p:nvPr/>
        </p:nvCxnSpPr>
        <p:spPr>
          <a:xfrm>
            <a:off x="2820020" y="4260440"/>
            <a:ext cx="1517400" cy="13200"/>
          </a:xfrm>
          <a:prstGeom prst="straightConnector1">
            <a:avLst/>
          </a:prstGeom>
          <a:noFill/>
          <a:ln cap="flat" cmpd="sng" w="38100">
            <a:solidFill>
              <a:schemeClr val="dk2"/>
            </a:solidFill>
            <a:prstDash val="solid"/>
            <a:round/>
            <a:headEnd len="med" w="med" type="none"/>
            <a:tailEnd len="med" w="med" type="triangle"/>
          </a:ln>
        </p:spPr>
      </p:cxnSp>
      <p:cxnSp>
        <p:nvCxnSpPr>
          <p:cNvPr id="291" name="Google Shape;291;p42"/>
          <p:cNvCxnSpPr/>
          <p:nvPr/>
        </p:nvCxnSpPr>
        <p:spPr>
          <a:xfrm>
            <a:off x="5593882" y="4380840"/>
            <a:ext cx="1517400" cy="13200"/>
          </a:xfrm>
          <a:prstGeom prst="straightConnector1">
            <a:avLst/>
          </a:prstGeom>
          <a:noFill/>
          <a:ln cap="flat" cmpd="sng" w="38100">
            <a:solidFill>
              <a:schemeClr val="dk2"/>
            </a:solidFill>
            <a:prstDash val="solid"/>
            <a:round/>
            <a:headEnd len="med" w="med" type="none"/>
            <a:tailEnd len="med" w="med" type="triangle"/>
          </a:ln>
        </p:spPr>
      </p:cxnSp>
      <p:cxnSp>
        <p:nvCxnSpPr>
          <p:cNvPr id="292" name="Google Shape;292;p42"/>
          <p:cNvCxnSpPr/>
          <p:nvPr/>
        </p:nvCxnSpPr>
        <p:spPr>
          <a:xfrm rot="10800000">
            <a:off x="5579275" y="4072900"/>
            <a:ext cx="1513800" cy="15900"/>
          </a:xfrm>
          <a:prstGeom prst="straightConnector1">
            <a:avLst/>
          </a:prstGeom>
          <a:noFill/>
          <a:ln cap="flat" cmpd="sng" w="38100">
            <a:solidFill>
              <a:schemeClr val="dk2"/>
            </a:solidFill>
            <a:prstDash val="solid"/>
            <a:round/>
            <a:headEnd len="med" w="med" type="none"/>
            <a:tailEnd len="med" w="med" type="triangle"/>
          </a:ln>
        </p:spPr>
      </p:cxnSp>
      <p:sp>
        <p:nvSpPr>
          <p:cNvPr id="293" name="Google Shape;293;p42"/>
          <p:cNvSpPr txBox="1"/>
          <p:nvPr/>
        </p:nvSpPr>
        <p:spPr>
          <a:xfrm>
            <a:off x="2008850" y="3823375"/>
            <a:ext cx="3154200" cy="39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t>Virtual </a:t>
            </a:r>
            <a:r>
              <a:rPr b="1" lang="en" sz="1200"/>
              <a:t>Environment</a:t>
            </a:r>
            <a:endParaRPr b="1" sz="1200"/>
          </a:p>
          <a:p>
            <a:pPr indent="0" lvl="0" marL="0" rtl="0" algn="ctr">
              <a:spcBef>
                <a:spcPts val="0"/>
              </a:spcBef>
              <a:spcAft>
                <a:spcPts val="0"/>
              </a:spcAft>
              <a:buNone/>
            </a:pPr>
            <a:r>
              <a:rPr b="1" lang="en" sz="1200"/>
              <a:t>Has Been Created</a:t>
            </a:r>
            <a:endParaRPr b="1" sz="1200"/>
          </a:p>
        </p:txBody>
      </p:sp>
      <p:sp>
        <p:nvSpPr>
          <p:cNvPr id="294" name="Google Shape;294;p42"/>
          <p:cNvSpPr txBox="1"/>
          <p:nvPr/>
        </p:nvSpPr>
        <p:spPr>
          <a:xfrm>
            <a:off x="4911475" y="3678850"/>
            <a:ext cx="3154200" cy="39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t>Connection Not Yet </a:t>
            </a:r>
            <a:endParaRPr b="1" sz="1200"/>
          </a:p>
          <a:p>
            <a:pPr indent="0" lvl="0" marL="0" rtl="0" algn="ctr">
              <a:spcBef>
                <a:spcPts val="0"/>
              </a:spcBef>
              <a:spcAft>
                <a:spcPts val="0"/>
              </a:spcAft>
              <a:buNone/>
            </a:pPr>
            <a:r>
              <a:rPr b="1" lang="en" sz="1200"/>
              <a:t>Established</a:t>
            </a:r>
            <a:endParaRPr b="1"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nvSpPr>
        <p:spPr>
          <a:xfrm>
            <a:off x="1040025" y="1116813"/>
            <a:ext cx="76956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AutoNum type="arabicPeriod"/>
            </a:pPr>
            <a:r>
              <a:rPr lang="en" sz="1800">
                <a:solidFill>
                  <a:schemeClr val="dk2"/>
                </a:solidFill>
              </a:rPr>
              <a:t>Install required libraries:</a:t>
            </a:r>
            <a:endParaRPr sz="1800">
              <a:solidFill>
                <a:schemeClr val="dk2"/>
              </a:solidFill>
            </a:endParaRPr>
          </a:p>
          <a:p>
            <a:pPr indent="0" lvl="0" marL="457200" rtl="0" algn="l">
              <a:lnSpc>
                <a:spcPct val="115000"/>
              </a:lnSpc>
              <a:spcBef>
                <a:spcPts val="0"/>
              </a:spcBef>
              <a:spcAft>
                <a:spcPts val="0"/>
              </a:spcAft>
              <a:buNone/>
            </a:pPr>
            <a:r>
              <a:rPr b="1" lang="en" sz="1800">
                <a:solidFill>
                  <a:schemeClr val="dk2"/>
                </a:solidFill>
              </a:rPr>
              <a:t>pip install ipykernel </a:t>
            </a:r>
            <a:endParaRPr/>
          </a:p>
        </p:txBody>
      </p:sp>
      <p:sp>
        <p:nvSpPr>
          <p:cNvPr id="300" name="Google Shape;300;p43"/>
          <p:cNvSpPr txBox="1"/>
          <p:nvPr/>
        </p:nvSpPr>
        <p:spPr>
          <a:xfrm>
            <a:off x="811416" y="175823"/>
            <a:ext cx="7804500" cy="931800"/>
          </a:xfrm>
          <a:prstGeom prst="rect">
            <a:avLst/>
          </a:prstGeom>
          <a:noFill/>
          <a:ln>
            <a:noFill/>
          </a:ln>
        </p:spPr>
        <p:txBody>
          <a:bodyPr anchorCtr="0" anchor="ctr" bIns="32750" lIns="32750" spcFirstLastPara="1" rIns="32750" wrap="square" tIns="32750">
            <a:normAutofit fontScale="92500" lnSpcReduction="20000"/>
          </a:bodyPr>
          <a:lstStyle/>
          <a:p>
            <a:pPr indent="0" lvl="0" marL="0" rtl="0" algn="ctr">
              <a:spcBef>
                <a:spcPts val="0"/>
              </a:spcBef>
              <a:spcAft>
                <a:spcPts val="0"/>
              </a:spcAft>
              <a:buNone/>
            </a:pPr>
            <a:r>
              <a:rPr b="1" lang="en" sz="3600">
                <a:latin typeface="Raleway"/>
                <a:ea typeface="Raleway"/>
                <a:cs typeface="Raleway"/>
                <a:sym typeface="Raleway"/>
              </a:rPr>
              <a:t>How To Make </a:t>
            </a:r>
            <a:r>
              <a:rPr b="1" lang="en" sz="3600">
                <a:solidFill>
                  <a:srgbClr val="C00000"/>
                </a:solidFill>
                <a:latin typeface="Raleway"/>
                <a:ea typeface="Raleway"/>
                <a:cs typeface="Raleway"/>
                <a:sym typeface="Raleway"/>
              </a:rPr>
              <a:t>Virtual </a:t>
            </a:r>
            <a:r>
              <a:rPr b="1" lang="en" sz="3600">
                <a:solidFill>
                  <a:srgbClr val="BE1019"/>
                </a:solidFill>
                <a:latin typeface="Raleway"/>
                <a:ea typeface="Raleway"/>
                <a:cs typeface="Raleway"/>
                <a:sym typeface="Raleway"/>
              </a:rPr>
              <a:t>Environment Work?</a:t>
            </a:r>
            <a:endParaRPr sz="3600">
              <a:solidFill>
                <a:srgbClr val="BE1019"/>
              </a:solidFill>
              <a:latin typeface="Raleway"/>
              <a:ea typeface="Raleway"/>
              <a:cs typeface="Raleway"/>
              <a:sym typeface="Raleway"/>
            </a:endParaRPr>
          </a:p>
        </p:txBody>
      </p:sp>
      <p:sp>
        <p:nvSpPr>
          <p:cNvPr id="301" name="Google Shape;301;p43"/>
          <p:cNvSpPr txBox="1"/>
          <p:nvPr/>
        </p:nvSpPr>
        <p:spPr>
          <a:xfrm>
            <a:off x="1079050" y="2085625"/>
            <a:ext cx="77676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rPr>
              <a:t>2.    </a:t>
            </a:r>
            <a:r>
              <a:rPr lang="en" sz="1800">
                <a:solidFill>
                  <a:schemeClr val="dk2"/>
                </a:solidFill>
              </a:rPr>
              <a:t>Create new kernel:</a:t>
            </a:r>
            <a:endParaRPr sz="1800">
              <a:solidFill>
                <a:schemeClr val="dk2"/>
              </a:solidFill>
            </a:endParaRPr>
          </a:p>
          <a:p>
            <a:pPr indent="0" lvl="0" marL="457200" rtl="0" algn="l">
              <a:lnSpc>
                <a:spcPct val="115000"/>
              </a:lnSpc>
              <a:spcBef>
                <a:spcPts val="0"/>
              </a:spcBef>
              <a:spcAft>
                <a:spcPts val="0"/>
              </a:spcAft>
              <a:buNone/>
            </a:pPr>
            <a:r>
              <a:rPr b="1" lang="en" sz="1800">
                <a:solidFill>
                  <a:schemeClr val="dk2"/>
                </a:solidFill>
              </a:rPr>
              <a:t>python -m ipykernel install --user --name=bri_audit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nvSpPr>
        <p:spPr>
          <a:xfrm>
            <a:off x="567425" y="2031375"/>
            <a:ext cx="8174400" cy="13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t>Thank</a:t>
            </a:r>
            <a:r>
              <a:rPr b="1" lang="en" sz="3400">
                <a:solidFill>
                  <a:srgbClr val="BE1019"/>
                </a:solidFill>
              </a:rPr>
              <a:t> You</a:t>
            </a:r>
            <a:endParaRPr b="1" sz="3400">
              <a:solidFill>
                <a:srgbClr val="BE1019"/>
              </a:solidFill>
            </a:endParaRPr>
          </a:p>
        </p:txBody>
      </p:sp>
      <p:pic>
        <p:nvPicPr>
          <p:cNvPr id="307" name="Google Shape;307;p44"/>
          <p:cNvPicPr preferRelativeResize="0"/>
          <p:nvPr/>
        </p:nvPicPr>
        <p:blipFill>
          <a:blip r:embed="rId3">
            <a:alphaModFix/>
          </a:blip>
          <a:stretch>
            <a:fillRect/>
          </a:stretch>
        </p:blipFill>
        <p:spPr>
          <a:xfrm>
            <a:off x="3403225" y="2901275"/>
            <a:ext cx="2524125" cy="600075"/>
          </a:xfrm>
          <a:prstGeom prst="rect">
            <a:avLst/>
          </a:prstGeom>
          <a:noFill/>
          <a:ln>
            <a:noFill/>
          </a:ln>
        </p:spPr>
      </p:pic>
      <p:pic>
        <p:nvPicPr>
          <p:cNvPr id="308" name="Google Shape;308;p44"/>
          <p:cNvPicPr preferRelativeResize="0"/>
          <p:nvPr/>
        </p:nvPicPr>
        <p:blipFill>
          <a:blip r:embed="rId4">
            <a:alphaModFix/>
          </a:blip>
          <a:stretch>
            <a:fillRect/>
          </a:stretch>
        </p:blipFill>
        <p:spPr>
          <a:xfrm>
            <a:off x="7335625" y="76201"/>
            <a:ext cx="1732176" cy="407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nvSpPr>
        <p:spPr>
          <a:xfrm>
            <a:off x="484800" y="76200"/>
            <a:ext cx="8174400" cy="13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t>Feedback</a:t>
            </a:r>
            <a:endParaRPr b="1" sz="3400">
              <a:solidFill>
                <a:srgbClr val="BE1019"/>
              </a:solidFill>
            </a:endParaRPr>
          </a:p>
        </p:txBody>
      </p:sp>
      <p:pic>
        <p:nvPicPr>
          <p:cNvPr id="314" name="Google Shape;314;p45"/>
          <p:cNvPicPr preferRelativeResize="0"/>
          <p:nvPr/>
        </p:nvPicPr>
        <p:blipFill>
          <a:blip r:embed="rId3">
            <a:alphaModFix/>
          </a:blip>
          <a:stretch>
            <a:fillRect/>
          </a:stretch>
        </p:blipFill>
        <p:spPr>
          <a:xfrm>
            <a:off x="7335625" y="76201"/>
            <a:ext cx="1732176" cy="407050"/>
          </a:xfrm>
          <a:prstGeom prst="rect">
            <a:avLst/>
          </a:prstGeom>
          <a:noFill/>
          <a:ln>
            <a:noFill/>
          </a:ln>
        </p:spPr>
      </p:pic>
      <p:pic>
        <p:nvPicPr>
          <p:cNvPr id="315" name="Google Shape;315;p45"/>
          <p:cNvPicPr preferRelativeResize="0"/>
          <p:nvPr/>
        </p:nvPicPr>
        <p:blipFill>
          <a:blip r:embed="rId4">
            <a:alphaModFix/>
          </a:blip>
          <a:stretch>
            <a:fillRect/>
          </a:stretch>
        </p:blipFill>
        <p:spPr>
          <a:xfrm>
            <a:off x="2843700" y="940675"/>
            <a:ext cx="3456599" cy="3456599"/>
          </a:xfrm>
          <a:prstGeom prst="rect">
            <a:avLst/>
          </a:prstGeom>
          <a:noFill/>
          <a:ln>
            <a:noFill/>
          </a:ln>
        </p:spPr>
      </p:pic>
      <p:sp>
        <p:nvSpPr>
          <p:cNvPr id="316" name="Google Shape;316;p45"/>
          <p:cNvSpPr txBox="1"/>
          <p:nvPr/>
        </p:nvSpPr>
        <p:spPr>
          <a:xfrm>
            <a:off x="2686050" y="4303000"/>
            <a:ext cx="37719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50" u="sng">
                <a:solidFill>
                  <a:schemeClr val="hlink"/>
                </a:solidFill>
                <a:hlinkClick r:id="rId5"/>
              </a:rPr>
              <a:t>https://bit.ly/feedback_briaudit_p4da</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8"/>
          <p:cNvSpPr txBox="1"/>
          <p:nvPr>
            <p:ph type="title"/>
          </p:nvPr>
        </p:nvSpPr>
        <p:spPr>
          <a:xfrm>
            <a:off x="311700" y="18460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What We Will </a:t>
            </a:r>
            <a:r>
              <a:rPr b="1" lang="en">
                <a:solidFill>
                  <a:srgbClr val="BE1019"/>
                </a:solidFill>
              </a:rPr>
              <a:t>Learn?</a:t>
            </a:r>
            <a:endParaRPr b="1">
              <a:solidFill>
                <a:srgbClr val="BE1019"/>
              </a:solidFill>
            </a:endParaRPr>
          </a:p>
        </p:txBody>
      </p:sp>
      <p:pic>
        <p:nvPicPr>
          <p:cNvPr id="112" name="Google Shape;112;p28"/>
          <p:cNvPicPr preferRelativeResize="0"/>
          <p:nvPr/>
        </p:nvPicPr>
        <p:blipFill rotWithShape="1">
          <a:blip r:embed="rId3">
            <a:alphaModFix/>
          </a:blip>
          <a:srcRect b="0" l="0" r="0" t="0"/>
          <a:stretch/>
        </p:blipFill>
        <p:spPr>
          <a:xfrm>
            <a:off x="7268950" y="76201"/>
            <a:ext cx="1732176" cy="407050"/>
          </a:xfrm>
          <a:prstGeom prst="rect">
            <a:avLst/>
          </a:prstGeom>
          <a:noFill/>
          <a:ln>
            <a:noFill/>
          </a:ln>
        </p:spPr>
      </p:pic>
      <p:pic>
        <p:nvPicPr>
          <p:cNvPr id="113" name="Google Shape;113;p28"/>
          <p:cNvPicPr preferRelativeResize="0"/>
          <p:nvPr/>
        </p:nvPicPr>
        <p:blipFill rotWithShape="1">
          <a:blip r:embed="rId4">
            <a:alphaModFix/>
          </a:blip>
          <a:srcRect b="0" l="0" r="0" t="0"/>
          <a:stretch/>
        </p:blipFill>
        <p:spPr>
          <a:xfrm>
            <a:off x="3403225" y="3206075"/>
            <a:ext cx="2524125" cy="60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9"/>
          <p:cNvSpPr txBox="1"/>
          <p:nvPr/>
        </p:nvSpPr>
        <p:spPr>
          <a:xfrm>
            <a:off x="822141" y="117604"/>
            <a:ext cx="7804500" cy="931800"/>
          </a:xfrm>
          <a:prstGeom prst="rect">
            <a:avLst/>
          </a:prstGeom>
          <a:noFill/>
          <a:ln>
            <a:noFill/>
          </a:ln>
        </p:spPr>
        <p:txBody>
          <a:bodyPr anchorCtr="0" anchor="ctr" bIns="32750" lIns="32750" spcFirstLastPara="1" rIns="32750" wrap="square" tIns="32750">
            <a:normAutofit/>
          </a:bodyPr>
          <a:lstStyle/>
          <a:p>
            <a:pPr indent="0" lvl="0" marL="0" rtl="0" algn="ctr">
              <a:spcBef>
                <a:spcPts val="0"/>
              </a:spcBef>
              <a:spcAft>
                <a:spcPts val="0"/>
              </a:spcAft>
              <a:buNone/>
            </a:pPr>
            <a:r>
              <a:rPr b="1" lang="en" sz="3600">
                <a:solidFill>
                  <a:schemeClr val="dk1"/>
                </a:solidFill>
                <a:latin typeface="Raleway"/>
                <a:ea typeface="Raleway"/>
                <a:cs typeface="Raleway"/>
                <a:sym typeface="Raleway"/>
              </a:rPr>
              <a:t>Training Objectives</a:t>
            </a:r>
            <a:endParaRPr b="1" sz="3600">
              <a:latin typeface="Raleway"/>
              <a:ea typeface="Raleway"/>
              <a:cs typeface="Raleway"/>
              <a:sym typeface="Raleway"/>
            </a:endParaRPr>
          </a:p>
        </p:txBody>
      </p:sp>
      <p:sp>
        <p:nvSpPr>
          <p:cNvPr id="119" name="Google Shape;119;p29"/>
          <p:cNvSpPr/>
          <p:nvPr/>
        </p:nvSpPr>
        <p:spPr>
          <a:xfrm>
            <a:off x="3441883" y="1360827"/>
            <a:ext cx="657300" cy="637200"/>
          </a:xfrm>
          <a:prstGeom prst="ellipse">
            <a:avLst/>
          </a:prstGeom>
          <a:solidFill>
            <a:srgbClr val="6FA8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C0C0C"/>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20" name="Google Shape;120;p29"/>
          <p:cNvSpPr txBox="1"/>
          <p:nvPr/>
        </p:nvSpPr>
        <p:spPr>
          <a:xfrm>
            <a:off x="3930622" y="1320750"/>
            <a:ext cx="3370500" cy="4548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500"/>
              <a:buFont typeface="Arial"/>
              <a:buNone/>
            </a:pPr>
            <a:r>
              <a:rPr b="1" lang="en" sz="1500"/>
              <a:t>Introduction to Dataframes</a:t>
            </a:r>
            <a:endParaRPr b="1" i="0" sz="1400" u="none" cap="none" strike="noStrike">
              <a:solidFill>
                <a:srgbClr val="000000"/>
              </a:solidFill>
            </a:endParaRPr>
          </a:p>
        </p:txBody>
      </p:sp>
      <p:cxnSp>
        <p:nvCxnSpPr>
          <p:cNvPr id="121" name="Google Shape;121;p29"/>
          <p:cNvCxnSpPr>
            <a:endCxn id="119" idx="2"/>
          </p:cNvCxnSpPr>
          <p:nvPr/>
        </p:nvCxnSpPr>
        <p:spPr>
          <a:xfrm>
            <a:off x="2771683" y="1679427"/>
            <a:ext cx="670200" cy="0"/>
          </a:xfrm>
          <a:prstGeom prst="straightConnector1">
            <a:avLst/>
          </a:prstGeom>
          <a:noFill/>
          <a:ln cap="flat" cmpd="sng" w="12700">
            <a:solidFill>
              <a:srgbClr val="7F7F7F"/>
            </a:solidFill>
            <a:prstDash val="dash"/>
            <a:round/>
            <a:headEnd len="sm" w="sm" type="none"/>
            <a:tailEnd len="sm" w="sm" type="none"/>
          </a:ln>
        </p:spPr>
      </p:cxnSp>
      <p:sp>
        <p:nvSpPr>
          <p:cNvPr id="122" name="Google Shape;122;p29"/>
          <p:cNvSpPr txBox="1"/>
          <p:nvPr/>
        </p:nvSpPr>
        <p:spPr>
          <a:xfrm>
            <a:off x="4022975" y="1614482"/>
            <a:ext cx="3905700" cy="1269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lang="en"/>
              <a:t>Reading data</a:t>
            </a:r>
            <a:endParaRPr/>
          </a:p>
          <a:p>
            <a:pPr indent="-317500" lvl="0" marL="457200" marR="0" rtl="0" algn="l">
              <a:lnSpc>
                <a:spcPct val="100000"/>
              </a:lnSpc>
              <a:spcBef>
                <a:spcPts val="0"/>
              </a:spcBef>
              <a:spcAft>
                <a:spcPts val="0"/>
              </a:spcAft>
              <a:buSzPts val="1400"/>
              <a:buChar char="-"/>
            </a:pPr>
            <a:r>
              <a:rPr lang="en"/>
              <a:t>Pandas data types</a:t>
            </a:r>
            <a:endParaRPr/>
          </a:p>
          <a:p>
            <a:pPr indent="-317500" lvl="0" marL="457200" marR="0" rtl="0" algn="l">
              <a:lnSpc>
                <a:spcPct val="100000"/>
              </a:lnSpc>
              <a:spcBef>
                <a:spcPts val="0"/>
              </a:spcBef>
              <a:spcAft>
                <a:spcPts val="0"/>
              </a:spcAft>
              <a:buSzPts val="1400"/>
              <a:buChar char="-"/>
            </a:pPr>
            <a:r>
              <a:rPr lang="en"/>
              <a:t>Dataframe structure</a:t>
            </a:r>
            <a:endParaRPr/>
          </a:p>
          <a:p>
            <a:pPr indent="-317500" lvl="0" marL="457200" marR="0" rtl="0" algn="l">
              <a:lnSpc>
                <a:spcPct val="100000"/>
              </a:lnSpc>
              <a:spcBef>
                <a:spcPts val="0"/>
              </a:spcBef>
              <a:spcAft>
                <a:spcPts val="0"/>
              </a:spcAft>
              <a:buSzPts val="1400"/>
              <a:buChar char="-"/>
            </a:pPr>
            <a:r>
              <a:rPr lang="en"/>
              <a:t>Pandas built-in statistics summary</a:t>
            </a:r>
            <a:endParaRPr/>
          </a:p>
        </p:txBody>
      </p:sp>
      <p:sp>
        <p:nvSpPr>
          <p:cNvPr id="123" name="Google Shape;123;p29"/>
          <p:cNvSpPr txBox="1"/>
          <p:nvPr/>
        </p:nvSpPr>
        <p:spPr>
          <a:xfrm>
            <a:off x="3220191" y="2537774"/>
            <a:ext cx="3905700" cy="4548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500"/>
              <a:buFont typeface="Arial"/>
              <a:buNone/>
            </a:pPr>
            <a:r>
              <a:rPr b="1" lang="en" sz="1500"/>
              <a:t>Indexing and Subsetting</a:t>
            </a:r>
            <a:endParaRPr b="1" i="0" sz="1400" u="none" cap="none" strike="noStrike">
              <a:solidFill>
                <a:srgbClr val="000000"/>
              </a:solidFill>
            </a:endParaRPr>
          </a:p>
        </p:txBody>
      </p:sp>
      <p:sp>
        <p:nvSpPr>
          <p:cNvPr id="124" name="Google Shape;124;p29"/>
          <p:cNvSpPr txBox="1"/>
          <p:nvPr/>
        </p:nvSpPr>
        <p:spPr>
          <a:xfrm>
            <a:off x="3319075" y="2835250"/>
            <a:ext cx="4228200" cy="857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lang="en"/>
              <a:t>Slicing dataframes</a:t>
            </a:r>
            <a:endParaRPr/>
          </a:p>
          <a:p>
            <a:pPr indent="-317500" lvl="0" marL="457200" marR="0" rtl="0" algn="l">
              <a:lnSpc>
                <a:spcPct val="100000"/>
              </a:lnSpc>
              <a:spcBef>
                <a:spcPts val="0"/>
              </a:spcBef>
              <a:spcAft>
                <a:spcPts val="0"/>
              </a:spcAft>
              <a:buSzPts val="1400"/>
              <a:buChar char="-"/>
            </a:pPr>
            <a:r>
              <a:rPr lang="en"/>
              <a:t>Loc and iloc</a:t>
            </a:r>
            <a:endParaRPr/>
          </a:p>
          <a:p>
            <a:pPr indent="-317500" lvl="0" marL="457200" marR="0" rtl="0" algn="l">
              <a:lnSpc>
                <a:spcPct val="100000"/>
              </a:lnSpc>
              <a:spcBef>
                <a:spcPts val="0"/>
              </a:spcBef>
              <a:spcAft>
                <a:spcPts val="0"/>
              </a:spcAft>
              <a:buSzPts val="1400"/>
              <a:buChar char="-"/>
            </a:pPr>
            <a:r>
              <a:rPr lang="en"/>
              <a:t>Conditional subsetting</a:t>
            </a:r>
            <a:endParaRPr/>
          </a:p>
        </p:txBody>
      </p:sp>
      <p:sp>
        <p:nvSpPr>
          <p:cNvPr id="125" name="Google Shape;125;p29"/>
          <p:cNvSpPr/>
          <p:nvPr/>
        </p:nvSpPr>
        <p:spPr>
          <a:xfrm>
            <a:off x="2756667" y="2642725"/>
            <a:ext cx="657300" cy="637200"/>
          </a:xfrm>
          <a:prstGeom prst="ellipse">
            <a:avLst/>
          </a:prstGeom>
          <a:solidFill>
            <a:srgbClr val="6FA8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 sz="1800"/>
              <a:t>2</a:t>
            </a:r>
            <a:endParaRPr b="1" i="0" sz="1800" u="none" cap="none" strike="noStrike">
              <a:solidFill>
                <a:srgbClr val="000000"/>
              </a:solidFill>
            </a:endParaRPr>
          </a:p>
        </p:txBody>
      </p:sp>
      <p:cxnSp>
        <p:nvCxnSpPr>
          <p:cNvPr id="126" name="Google Shape;126;p29"/>
          <p:cNvCxnSpPr>
            <a:endCxn id="125" idx="2"/>
          </p:cNvCxnSpPr>
          <p:nvPr/>
        </p:nvCxnSpPr>
        <p:spPr>
          <a:xfrm>
            <a:off x="2086467" y="2961325"/>
            <a:ext cx="670200" cy="0"/>
          </a:xfrm>
          <a:prstGeom prst="straightConnector1">
            <a:avLst/>
          </a:prstGeom>
          <a:noFill/>
          <a:ln cap="flat" cmpd="sng" w="12700">
            <a:solidFill>
              <a:srgbClr val="7F7F7F"/>
            </a:solidFill>
            <a:prstDash val="dash"/>
            <a:round/>
            <a:headEnd len="sm" w="sm" type="none"/>
            <a:tailEnd len="sm" w="sm" type="none"/>
          </a:ln>
        </p:spPr>
      </p:cxnSp>
      <p:sp>
        <p:nvSpPr>
          <p:cNvPr id="127" name="Google Shape;127;p29"/>
          <p:cNvSpPr/>
          <p:nvPr/>
        </p:nvSpPr>
        <p:spPr>
          <a:xfrm>
            <a:off x="2073437" y="3793809"/>
            <a:ext cx="657300" cy="637200"/>
          </a:xfrm>
          <a:prstGeom prst="ellipse">
            <a:avLst/>
          </a:prstGeom>
          <a:solidFill>
            <a:srgbClr val="6FA8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0C0C0C"/>
                </a:solidFill>
              </a:rPr>
              <a:t>3</a:t>
            </a:r>
            <a:endParaRPr b="0" i="0" sz="1400" u="none" cap="none" strike="noStrike">
              <a:solidFill>
                <a:srgbClr val="000000"/>
              </a:solidFill>
              <a:latin typeface="Arial"/>
              <a:ea typeface="Arial"/>
              <a:cs typeface="Arial"/>
              <a:sym typeface="Arial"/>
            </a:endParaRPr>
          </a:p>
        </p:txBody>
      </p:sp>
      <p:cxnSp>
        <p:nvCxnSpPr>
          <p:cNvPr id="128" name="Google Shape;128;p29"/>
          <p:cNvCxnSpPr>
            <a:endCxn id="127" idx="2"/>
          </p:cNvCxnSpPr>
          <p:nvPr/>
        </p:nvCxnSpPr>
        <p:spPr>
          <a:xfrm>
            <a:off x="1403237" y="4112409"/>
            <a:ext cx="670200" cy="0"/>
          </a:xfrm>
          <a:prstGeom prst="straightConnector1">
            <a:avLst/>
          </a:prstGeom>
          <a:noFill/>
          <a:ln cap="flat" cmpd="sng" w="12700">
            <a:solidFill>
              <a:srgbClr val="7F7F7F"/>
            </a:solidFill>
            <a:prstDash val="dash"/>
            <a:round/>
            <a:headEnd len="sm" w="sm" type="none"/>
            <a:tailEnd len="sm" w="sm" type="none"/>
          </a:ln>
        </p:spPr>
      </p:cxnSp>
      <p:grpSp>
        <p:nvGrpSpPr>
          <p:cNvPr id="129" name="Google Shape;129;p29"/>
          <p:cNvGrpSpPr/>
          <p:nvPr/>
        </p:nvGrpSpPr>
        <p:grpSpPr>
          <a:xfrm>
            <a:off x="1478175" y="1697794"/>
            <a:ext cx="1065601" cy="1794949"/>
            <a:chOff x="844134" y="1397441"/>
            <a:chExt cx="681069" cy="1147225"/>
          </a:xfrm>
        </p:grpSpPr>
        <p:sp>
          <p:nvSpPr>
            <p:cNvPr id="130" name="Google Shape;130;p29"/>
            <p:cNvSpPr/>
            <p:nvPr/>
          </p:nvSpPr>
          <p:spPr>
            <a:xfrm>
              <a:off x="1206679" y="1404215"/>
              <a:ext cx="210217" cy="285655"/>
            </a:xfrm>
            <a:custGeom>
              <a:rect b="b" l="l" r="r" t="t"/>
              <a:pathLst>
                <a:path extrusionOk="0" h="18993" w="19748">
                  <a:moveTo>
                    <a:pt x="593" y="12122"/>
                  </a:moveTo>
                  <a:cubicBezTo>
                    <a:pt x="753" y="11917"/>
                    <a:pt x="961" y="11621"/>
                    <a:pt x="1217" y="11193"/>
                  </a:cubicBezTo>
                  <a:cubicBezTo>
                    <a:pt x="1577" y="10579"/>
                    <a:pt x="1637" y="9894"/>
                    <a:pt x="1386" y="9252"/>
                  </a:cubicBezTo>
                  <a:cubicBezTo>
                    <a:pt x="1087" y="8503"/>
                    <a:pt x="636" y="7479"/>
                    <a:pt x="133" y="6764"/>
                  </a:cubicBezTo>
                  <a:cubicBezTo>
                    <a:pt x="133" y="6764"/>
                    <a:pt x="-374" y="4808"/>
                    <a:pt x="588" y="2809"/>
                  </a:cubicBezTo>
                  <a:cubicBezTo>
                    <a:pt x="588" y="2809"/>
                    <a:pt x="6752" y="-2607"/>
                    <a:pt x="14091" y="1602"/>
                  </a:cubicBezTo>
                  <a:cubicBezTo>
                    <a:pt x="14091" y="1602"/>
                    <a:pt x="21226" y="5557"/>
                    <a:pt x="15691" y="11731"/>
                  </a:cubicBezTo>
                  <a:lnTo>
                    <a:pt x="15079" y="12168"/>
                  </a:lnTo>
                  <a:lnTo>
                    <a:pt x="18629" y="11942"/>
                  </a:lnTo>
                  <a:lnTo>
                    <a:pt x="19748" y="13748"/>
                  </a:lnTo>
                  <a:lnTo>
                    <a:pt x="12036" y="18993"/>
                  </a:lnTo>
                  <a:lnTo>
                    <a:pt x="9938" y="15606"/>
                  </a:lnTo>
                  <a:cubicBezTo>
                    <a:pt x="9938" y="15606"/>
                    <a:pt x="5812" y="17089"/>
                    <a:pt x="4988" y="16261"/>
                  </a:cubicBezTo>
                  <a:cubicBezTo>
                    <a:pt x="4988" y="16261"/>
                    <a:pt x="4524" y="15903"/>
                    <a:pt x="4897" y="15350"/>
                  </a:cubicBezTo>
                  <a:cubicBezTo>
                    <a:pt x="4897" y="15350"/>
                    <a:pt x="4884" y="15255"/>
                    <a:pt x="4862" y="15099"/>
                  </a:cubicBezTo>
                  <a:cubicBezTo>
                    <a:pt x="4689" y="14974"/>
                    <a:pt x="4533" y="14836"/>
                    <a:pt x="4390" y="14690"/>
                  </a:cubicBezTo>
                  <a:cubicBezTo>
                    <a:pt x="3861" y="14145"/>
                    <a:pt x="3055" y="13335"/>
                    <a:pt x="2842" y="13222"/>
                  </a:cubicBezTo>
                  <a:cubicBezTo>
                    <a:pt x="2630" y="13106"/>
                    <a:pt x="2288" y="13005"/>
                    <a:pt x="1572" y="12856"/>
                  </a:cubicBezTo>
                  <a:cubicBezTo>
                    <a:pt x="1065" y="12746"/>
                    <a:pt x="337" y="12449"/>
                    <a:pt x="593" y="12122"/>
                  </a:cubicBezTo>
                </a:path>
              </a:pathLst>
            </a:custGeom>
            <a:solidFill>
              <a:srgbClr val="EFD1AE"/>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9"/>
            <p:cNvSpPr/>
            <p:nvPr/>
          </p:nvSpPr>
          <p:spPr>
            <a:xfrm>
              <a:off x="1194422" y="1397441"/>
              <a:ext cx="226143" cy="221423"/>
            </a:xfrm>
            <a:custGeom>
              <a:rect b="b" l="l" r="r" t="t"/>
              <a:pathLst>
                <a:path extrusionOk="0" h="20884" w="20610">
                  <a:moveTo>
                    <a:pt x="1663" y="9950"/>
                  </a:moveTo>
                  <a:cubicBezTo>
                    <a:pt x="1481" y="10328"/>
                    <a:pt x="972" y="10372"/>
                    <a:pt x="740" y="10024"/>
                  </a:cubicBezTo>
                  <a:cubicBezTo>
                    <a:pt x="344" y="9442"/>
                    <a:pt x="-540" y="7746"/>
                    <a:pt x="458" y="3730"/>
                  </a:cubicBezTo>
                  <a:cubicBezTo>
                    <a:pt x="719" y="2678"/>
                    <a:pt x="1945" y="1387"/>
                    <a:pt x="3204" y="861"/>
                  </a:cubicBezTo>
                  <a:cubicBezTo>
                    <a:pt x="4396" y="365"/>
                    <a:pt x="6282" y="-213"/>
                    <a:pt x="8148" y="78"/>
                  </a:cubicBezTo>
                  <a:cubicBezTo>
                    <a:pt x="8506" y="130"/>
                    <a:pt x="8851" y="239"/>
                    <a:pt x="9188" y="374"/>
                  </a:cubicBezTo>
                  <a:cubicBezTo>
                    <a:pt x="9580" y="530"/>
                    <a:pt x="10426" y="778"/>
                    <a:pt x="11732" y="678"/>
                  </a:cubicBezTo>
                  <a:cubicBezTo>
                    <a:pt x="12995" y="578"/>
                    <a:pt x="14263" y="782"/>
                    <a:pt x="15429" y="1300"/>
                  </a:cubicBezTo>
                  <a:cubicBezTo>
                    <a:pt x="17186" y="2082"/>
                    <a:pt x="18912" y="3817"/>
                    <a:pt x="19704" y="6086"/>
                  </a:cubicBezTo>
                  <a:cubicBezTo>
                    <a:pt x="19704" y="6086"/>
                    <a:pt x="21060" y="10489"/>
                    <a:pt x="20454" y="12071"/>
                  </a:cubicBezTo>
                  <a:cubicBezTo>
                    <a:pt x="20437" y="12111"/>
                    <a:pt x="20424" y="12154"/>
                    <a:pt x="20424" y="12198"/>
                  </a:cubicBezTo>
                  <a:cubicBezTo>
                    <a:pt x="20386" y="12837"/>
                    <a:pt x="18361" y="16292"/>
                    <a:pt x="20239" y="19974"/>
                  </a:cubicBezTo>
                  <a:cubicBezTo>
                    <a:pt x="20298" y="20096"/>
                    <a:pt x="20188" y="20244"/>
                    <a:pt x="20079" y="20318"/>
                  </a:cubicBezTo>
                  <a:cubicBezTo>
                    <a:pt x="19620" y="20652"/>
                    <a:pt x="18302" y="21387"/>
                    <a:pt x="16790" y="20348"/>
                  </a:cubicBezTo>
                  <a:cubicBezTo>
                    <a:pt x="16790" y="20348"/>
                    <a:pt x="15939" y="19831"/>
                    <a:pt x="15223" y="18131"/>
                  </a:cubicBezTo>
                  <a:cubicBezTo>
                    <a:pt x="14827" y="17188"/>
                    <a:pt x="14676" y="16158"/>
                    <a:pt x="14743" y="15136"/>
                  </a:cubicBezTo>
                  <a:cubicBezTo>
                    <a:pt x="14789" y="14410"/>
                    <a:pt x="14692" y="13363"/>
                    <a:pt x="13981" y="12471"/>
                  </a:cubicBezTo>
                  <a:cubicBezTo>
                    <a:pt x="13972" y="12463"/>
                    <a:pt x="13964" y="12454"/>
                    <a:pt x="13955" y="12445"/>
                  </a:cubicBezTo>
                  <a:cubicBezTo>
                    <a:pt x="13787" y="12267"/>
                    <a:pt x="12115" y="10572"/>
                    <a:pt x="11374" y="12071"/>
                  </a:cubicBezTo>
                  <a:cubicBezTo>
                    <a:pt x="11365" y="12089"/>
                    <a:pt x="11357" y="12106"/>
                    <a:pt x="11349" y="12119"/>
                  </a:cubicBezTo>
                  <a:cubicBezTo>
                    <a:pt x="11243" y="12267"/>
                    <a:pt x="10675" y="13041"/>
                    <a:pt x="9879" y="13436"/>
                  </a:cubicBezTo>
                  <a:cubicBezTo>
                    <a:pt x="9319" y="13715"/>
                    <a:pt x="8637" y="13515"/>
                    <a:pt x="8287" y="12984"/>
                  </a:cubicBezTo>
                  <a:cubicBezTo>
                    <a:pt x="7971" y="12502"/>
                    <a:pt x="6716" y="10837"/>
                    <a:pt x="6522" y="10181"/>
                  </a:cubicBezTo>
                  <a:cubicBezTo>
                    <a:pt x="6480" y="10028"/>
                    <a:pt x="6501" y="9733"/>
                    <a:pt x="6480" y="9385"/>
                  </a:cubicBezTo>
                  <a:cubicBezTo>
                    <a:pt x="6367" y="7377"/>
                    <a:pt x="3873" y="6590"/>
                    <a:pt x="2694" y="8190"/>
                  </a:cubicBezTo>
                  <a:cubicBezTo>
                    <a:pt x="2362" y="8637"/>
                    <a:pt x="2016" y="9211"/>
                    <a:pt x="1663" y="9950"/>
                  </a:cubicBezTo>
                </a:path>
              </a:pathLst>
            </a:custGeom>
            <a:solidFill>
              <a:srgbClr val="2C2A2A"/>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9"/>
            <p:cNvSpPr/>
            <p:nvPr/>
          </p:nvSpPr>
          <p:spPr>
            <a:xfrm>
              <a:off x="966586" y="2400898"/>
              <a:ext cx="90558" cy="69228"/>
            </a:xfrm>
            <a:custGeom>
              <a:rect b="b" l="l" r="r" t="t"/>
              <a:pathLst>
                <a:path extrusionOk="0" h="21600" w="21600">
                  <a:moveTo>
                    <a:pt x="3944" y="0"/>
                  </a:moveTo>
                  <a:cubicBezTo>
                    <a:pt x="3944" y="0"/>
                    <a:pt x="3171" y="14015"/>
                    <a:pt x="0" y="20908"/>
                  </a:cubicBezTo>
                  <a:lnTo>
                    <a:pt x="19777" y="21600"/>
                  </a:lnTo>
                  <a:cubicBezTo>
                    <a:pt x="19777" y="21600"/>
                    <a:pt x="17446" y="13511"/>
                    <a:pt x="21600" y="2927"/>
                  </a:cubicBezTo>
                  <a:lnTo>
                    <a:pt x="3944" y="0"/>
                  </a:lnTo>
                </a:path>
              </a:pathLst>
            </a:custGeom>
            <a:solidFill>
              <a:srgbClr val="CAA288"/>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9"/>
            <p:cNvSpPr/>
            <p:nvPr/>
          </p:nvSpPr>
          <p:spPr>
            <a:xfrm>
              <a:off x="844134" y="2433741"/>
              <a:ext cx="211189" cy="99262"/>
            </a:xfrm>
            <a:custGeom>
              <a:rect b="b" l="l" r="r" t="t"/>
              <a:pathLst>
                <a:path extrusionOk="0" h="20124" w="21594">
                  <a:moveTo>
                    <a:pt x="14132" y="1204"/>
                  </a:moveTo>
                  <a:cubicBezTo>
                    <a:pt x="13547" y="960"/>
                    <a:pt x="13057" y="517"/>
                    <a:pt x="12736" y="0"/>
                  </a:cubicBezTo>
                  <a:cubicBezTo>
                    <a:pt x="12463" y="395"/>
                    <a:pt x="12123" y="875"/>
                    <a:pt x="11736" y="1383"/>
                  </a:cubicBezTo>
                  <a:cubicBezTo>
                    <a:pt x="11722" y="1411"/>
                    <a:pt x="11708" y="1430"/>
                    <a:pt x="11689" y="1458"/>
                  </a:cubicBezTo>
                  <a:cubicBezTo>
                    <a:pt x="11429" y="1797"/>
                    <a:pt x="11142" y="2164"/>
                    <a:pt x="10840" y="2540"/>
                  </a:cubicBezTo>
                  <a:cubicBezTo>
                    <a:pt x="10830" y="2559"/>
                    <a:pt x="10821" y="2568"/>
                    <a:pt x="10812" y="2578"/>
                  </a:cubicBezTo>
                  <a:cubicBezTo>
                    <a:pt x="10698" y="2728"/>
                    <a:pt x="10580" y="2860"/>
                    <a:pt x="10458" y="3010"/>
                  </a:cubicBezTo>
                  <a:cubicBezTo>
                    <a:pt x="10429" y="3039"/>
                    <a:pt x="10406" y="3076"/>
                    <a:pt x="10378" y="3105"/>
                  </a:cubicBezTo>
                  <a:cubicBezTo>
                    <a:pt x="10118" y="3424"/>
                    <a:pt x="9840" y="3744"/>
                    <a:pt x="9557" y="4055"/>
                  </a:cubicBezTo>
                  <a:cubicBezTo>
                    <a:pt x="9495" y="4121"/>
                    <a:pt x="9434" y="4186"/>
                    <a:pt x="9373" y="4252"/>
                  </a:cubicBezTo>
                  <a:cubicBezTo>
                    <a:pt x="9269" y="4365"/>
                    <a:pt x="9156" y="4487"/>
                    <a:pt x="9043" y="4600"/>
                  </a:cubicBezTo>
                  <a:cubicBezTo>
                    <a:pt x="8962" y="4694"/>
                    <a:pt x="8882" y="4779"/>
                    <a:pt x="8797" y="4864"/>
                  </a:cubicBezTo>
                  <a:cubicBezTo>
                    <a:pt x="8561" y="5108"/>
                    <a:pt x="8326" y="5353"/>
                    <a:pt x="8080" y="5569"/>
                  </a:cubicBezTo>
                  <a:cubicBezTo>
                    <a:pt x="7962" y="5701"/>
                    <a:pt x="7840" y="5805"/>
                    <a:pt x="7717" y="5927"/>
                  </a:cubicBezTo>
                  <a:cubicBezTo>
                    <a:pt x="6778" y="6802"/>
                    <a:pt x="5774" y="7573"/>
                    <a:pt x="4736" y="8166"/>
                  </a:cubicBezTo>
                  <a:cubicBezTo>
                    <a:pt x="4557" y="8269"/>
                    <a:pt x="4373" y="8373"/>
                    <a:pt x="4189" y="8457"/>
                  </a:cubicBezTo>
                  <a:cubicBezTo>
                    <a:pt x="570" y="10226"/>
                    <a:pt x="19" y="13980"/>
                    <a:pt x="0" y="15974"/>
                  </a:cubicBezTo>
                  <a:cubicBezTo>
                    <a:pt x="-5" y="16783"/>
                    <a:pt x="70" y="17301"/>
                    <a:pt x="70" y="17301"/>
                  </a:cubicBezTo>
                  <a:cubicBezTo>
                    <a:pt x="70" y="17301"/>
                    <a:pt x="1377" y="19088"/>
                    <a:pt x="3193" y="19624"/>
                  </a:cubicBezTo>
                  <a:cubicBezTo>
                    <a:pt x="9854" y="21600"/>
                    <a:pt x="20722" y="17075"/>
                    <a:pt x="20722" y="17075"/>
                  </a:cubicBezTo>
                  <a:cubicBezTo>
                    <a:pt x="20722" y="17075"/>
                    <a:pt x="21586" y="15485"/>
                    <a:pt x="21590" y="11327"/>
                  </a:cubicBezTo>
                  <a:cubicBezTo>
                    <a:pt x="21595" y="11129"/>
                    <a:pt x="21595" y="10941"/>
                    <a:pt x="21590" y="10734"/>
                  </a:cubicBezTo>
                  <a:cubicBezTo>
                    <a:pt x="21586" y="10452"/>
                    <a:pt x="21123" y="2465"/>
                    <a:pt x="20892" y="169"/>
                  </a:cubicBezTo>
                  <a:cubicBezTo>
                    <a:pt x="19996" y="546"/>
                    <a:pt x="18576" y="1044"/>
                    <a:pt x="16038" y="1421"/>
                  </a:cubicBezTo>
                  <a:cubicBezTo>
                    <a:pt x="15812" y="1458"/>
                    <a:pt x="15604" y="1468"/>
                    <a:pt x="15415" y="1468"/>
                  </a:cubicBezTo>
                  <a:cubicBezTo>
                    <a:pt x="15288" y="1468"/>
                    <a:pt x="15170" y="1468"/>
                    <a:pt x="15057" y="1458"/>
                  </a:cubicBezTo>
                  <a:cubicBezTo>
                    <a:pt x="14835" y="1439"/>
                    <a:pt x="14637" y="1392"/>
                    <a:pt x="14467" y="1326"/>
                  </a:cubicBezTo>
                  <a:lnTo>
                    <a:pt x="14448" y="1326"/>
                  </a:lnTo>
                  <a:lnTo>
                    <a:pt x="14382" y="1308"/>
                  </a:lnTo>
                  <a:cubicBezTo>
                    <a:pt x="14373" y="1289"/>
                    <a:pt x="14368" y="1289"/>
                    <a:pt x="14359" y="1289"/>
                  </a:cubicBezTo>
                  <a:lnTo>
                    <a:pt x="14132" y="1204"/>
                  </a:lnTo>
                </a:path>
              </a:pathLst>
            </a:custGeom>
            <a:solidFill>
              <a:srgbClr val="AD5759"/>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9"/>
            <p:cNvSpPr/>
            <p:nvPr/>
          </p:nvSpPr>
          <p:spPr>
            <a:xfrm>
              <a:off x="844134" y="2505641"/>
              <a:ext cx="209418" cy="27270"/>
            </a:xfrm>
            <a:custGeom>
              <a:rect b="b" l="l" r="r" t="t"/>
              <a:pathLst>
                <a:path extrusionOk="0" h="17017" w="21595">
                  <a:moveTo>
                    <a:pt x="3274" y="7531"/>
                  </a:moveTo>
                  <a:cubicBezTo>
                    <a:pt x="1744" y="6159"/>
                    <a:pt x="548" y="2248"/>
                    <a:pt x="71" y="525"/>
                  </a:cubicBezTo>
                  <a:cubicBezTo>
                    <a:pt x="28" y="1810"/>
                    <a:pt x="5" y="3094"/>
                    <a:pt x="0" y="4145"/>
                  </a:cubicBezTo>
                  <a:cubicBezTo>
                    <a:pt x="-5" y="6655"/>
                    <a:pt x="71" y="8261"/>
                    <a:pt x="71" y="8261"/>
                  </a:cubicBezTo>
                  <a:cubicBezTo>
                    <a:pt x="71" y="8261"/>
                    <a:pt x="1401" y="13806"/>
                    <a:pt x="3236" y="15470"/>
                  </a:cubicBezTo>
                  <a:cubicBezTo>
                    <a:pt x="9961" y="21600"/>
                    <a:pt x="20952" y="7531"/>
                    <a:pt x="20952" y="7531"/>
                  </a:cubicBezTo>
                  <a:cubicBezTo>
                    <a:pt x="20952" y="7531"/>
                    <a:pt x="21338" y="5312"/>
                    <a:pt x="21595" y="0"/>
                  </a:cubicBezTo>
                  <a:cubicBezTo>
                    <a:pt x="18745" y="3298"/>
                    <a:pt x="9384" y="13106"/>
                    <a:pt x="3274" y="7531"/>
                  </a:cubicBezTo>
                </a:path>
              </a:pathLst>
            </a:custGeom>
            <a:solidFill>
              <a:srgbClr val="FFFEFF"/>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9"/>
            <p:cNvSpPr/>
            <p:nvPr/>
          </p:nvSpPr>
          <p:spPr>
            <a:xfrm>
              <a:off x="948833" y="2440842"/>
              <a:ext cx="34836" cy="18929"/>
            </a:xfrm>
            <a:custGeom>
              <a:rect b="b" l="l" r="r" t="t"/>
              <a:pathLst>
                <a:path extrusionOk="0" h="20916" w="21177">
                  <a:moveTo>
                    <a:pt x="20992" y="18666"/>
                  </a:moveTo>
                  <a:cubicBezTo>
                    <a:pt x="20438" y="20892"/>
                    <a:pt x="18558" y="21600"/>
                    <a:pt x="16871" y="20184"/>
                  </a:cubicBezTo>
                  <a:lnTo>
                    <a:pt x="0" y="5868"/>
                  </a:lnTo>
                  <a:cubicBezTo>
                    <a:pt x="1770" y="3794"/>
                    <a:pt x="3457" y="1872"/>
                    <a:pt x="4978" y="0"/>
                  </a:cubicBezTo>
                  <a:lnTo>
                    <a:pt x="18945" y="11888"/>
                  </a:lnTo>
                  <a:cubicBezTo>
                    <a:pt x="20660" y="13355"/>
                    <a:pt x="21600" y="16339"/>
                    <a:pt x="20992" y="18666"/>
                  </a:cubicBezTo>
                </a:path>
              </a:pathLst>
            </a:custGeom>
            <a:solidFill>
              <a:srgbClr val="FFFEFF"/>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9"/>
            <p:cNvSpPr/>
            <p:nvPr/>
          </p:nvSpPr>
          <p:spPr>
            <a:xfrm>
              <a:off x="936406" y="2448831"/>
              <a:ext cx="33073" cy="17985"/>
            </a:xfrm>
            <a:custGeom>
              <a:rect b="b" l="l" r="r" t="t"/>
              <a:pathLst>
                <a:path extrusionOk="0" h="20852" w="21167">
                  <a:moveTo>
                    <a:pt x="20981" y="18368"/>
                  </a:moveTo>
                  <a:cubicBezTo>
                    <a:pt x="20362" y="20846"/>
                    <a:pt x="18388" y="21600"/>
                    <a:pt x="16590" y="20038"/>
                  </a:cubicBezTo>
                  <a:lnTo>
                    <a:pt x="0" y="5925"/>
                  </a:lnTo>
                  <a:cubicBezTo>
                    <a:pt x="1768" y="4148"/>
                    <a:pt x="3507" y="2316"/>
                    <a:pt x="5127" y="539"/>
                  </a:cubicBezTo>
                  <a:cubicBezTo>
                    <a:pt x="5304" y="323"/>
                    <a:pt x="5452" y="108"/>
                    <a:pt x="5628" y="0"/>
                  </a:cubicBezTo>
                  <a:lnTo>
                    <a:pt x="18801" y="11258"/>
                  </a:lnTo>
                  <a:cubicBezTo>
                    <a:pt x="20628" y="12820"/>
                    <a:pt x="21600" y="15998"/>
                    <a:pt x="20981" y="18368"/>
                  </a:cubicBezTo>
                </a:path>
              </a:pathLst>
            </a:custGeom>
            <a:solidFill>
              <a:srgbClr val="FFFEFF"/>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9"/>
            <p:cNvSpPr/>
            <p:nvPr/>
          </p:nvSpPr>
          <p:spPr>
            <a:xfrm>
              <a:off x="921316" y="2456820"/>
              <a:ext cx="32113" cy="17125"/>
            </a:xfrm>
            <a:custGeom>
              <a:rect b="b" l="l" r="r" t="t"/>
              <a:pathLst>
                <a:path extrusionOk="0" h="20821" w="21127">
                  <a:moveTo>
                    <a:pt x="20905" y="18234"/>
                  </a:moveTo>
                  <a:cubicBezTo>
                    <a:pt x="20301" y="20815"/>
                    <a:pt x="18277" y="21600"/>
                    <a:pt x="16404" y="19973"/>
                  </a:cubicBezTo>
                  <a:lnTo>
                    <a:pt x="0" y="5779"/>
                  </a:lnTo>
                  <a:cubicBezTo>
                    <a:pt x="1571" y="4488"/>
                    <a:pt x="3081" y="2974"/>
                    <a:pt x="4592" y="1571"/>
                  </a:cubicBezTo>
                  <a:cubicBezTo>
                    <a:pt x="5136" y="1010"/>
                    <a:pt x="5649" y="505"/>
                    <a:pt x="6163" y="0"/>
                  </a:cubicBezTo>
                  <a:lnTo>
                    <a:pt x="18730" y="10828"/>
                  </a:lnTo>
                  <a:cubicBezTo>
                    <a:pt x="20603" y="12455"/>
                    <a:pt x="21600" y="15765"/>
                    <a:pt x="20905" y="18234"/>
                  </a:cubicBezTo>
                </a:path>
              </a:pathLst>
            </a:custGeom>
            <a:solidFill>
              <a:srgbClr val="FFFEFF"/>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9"/>
            <p:cNvSpPr/>
            <p:nvPr/>
          </p:nvSpPr>
          <p:spPr>
            <a:xfrm>
              <a:off x="974576" y="2062534"/>
              <a:ext cx="123377" cy="366796"/>
            </a:xfrm>
            <a:custGeom>
              <a:rect b="b" l="l" r="r" t="t"/>
              <a:pathLst>
                <a:path extrusionOk="0" h="21199" w="17457">
                  <a:moveTo>
                    <a:pt x="5222" y="21199"/>
                  </a:moveTo>
                  <a:lnTo>
                    <a:pt x="0" y="21008"/>
                  </a:lnTo>
                  <a:cubicBezTo>
                    <a:pt x="0" y="21008"/>
                    <a:pt x="2346" y="-401"/>
                    <a:pt x="13855" y="5"/>
                  </a:cubicBezTo>
                  <a:cubicBezTo>
                    <a:pt x="21600" y="279"/>
                    <a:pt x="14444" y="9985"/>
                    <a:pt x="14444" y="9985"/>
                  </a:cubicBezTo>
                  <a:lnTo>
                    <a:pt x="5222" y="21199"/>
                  </a:lnTo>
                </a:path>
              </a:pathLst>
            </a:custGeom>
            <a:solidFill>
              <a:srgbClr val="1B323A"/>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9"/>
            <p:cNvSpPr/>
            <p:nvPr/>
          </p:nvSpPr>
          <p:spPr>
            <a:xfrm>
              <a:off x="1034936" y="2012105"/>
              <a:ext cx="294678" cy="34614"/>
            </a:xfrm>
            <a:custGeom>
              <a:rect b="b" l="l" r="r" t="t"/>
              <a:pathLst>
                <a:path extrusionOk="0" h="21600" w="21600">
                  <a:moveTo>
                    <a:pt x="502" y="0"/>
                  </a:moveTo>
                  <a:lnTo>
                    <a:pt x="21098" y="0"/>
                  </a:lnTo>
                  <a:cubicBezTo>
                    <a:pt x="21376" y="0"/>
                    <a:pt x="21600" y="1898"/>
                    <a:pt x="21600" y="4257"/>
                  </a:cubicBezTo>
                  <a:lnTo>
                    <a:pt x="21600" y="17315"/>
                  </a:lnTo>
                  <a:cubicBezTo>
                    <a:pt x="21600" y="19673"/>
                    <a:pt x="21376" y="21600"/>
                    <a:pt x="21098" y="21600"/>
                  </a:cubicBezTo>
                  <a:lnTo>
                    <a:pt x="502" y="21600"/>
                  </a:lnTo>
                  <a:cubicBezTo>
                    <a:pt x="227" y="21600"/>
                    <a:pt x="0" y="19673"/>
                    <a:pt x="0" y="17315"/>
                  </a:cubicBezTo>
                  <a:lnTo>
                    <a:pt x="0" y="4257"/>
                  </a:lnTo>
                  <a:cubicBezTo>
                    <a:pt x="0" y="1898"/>
                    <a:pt x="227" y="0"/>
                    <a:pt x="502" y="0"/>
                  </a:cubicBezTo>
                  <a:close/>
                </a:path>
              </a:pathLst>
            </a:custGeom>
            <a:solidFill>
              <a:srgbClr val="F7F7F7"/>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9"/>
            <p:cNvSpPr/>
            <p:nvPr/>
          </p:nvSpPr>
          <p:spPr>
            <a:xfrm>
              <a:off x="890083" y="1784694"/>
              <a:ext cx="168116" cy="251561"/>
            </a:xfrm>
            <a:custGeom>
              <a:rect b="b" l="l" r="r" t="t"/>
              <a:pathLst>
                <a:path extrusionOk="0" h="21478" w="21416">
                  <a:moveTo>
                    <a:pt x="1800" y="206"/>
                  </a:moveTo>
                  <a:lnTo>
                    <a:pt x="21313" y="20556"/>
                  </a:lnTo>
                  <a:cubicBezTo>
                    <a:pt x="21508" y="20760"/>
                    <a:pt x="21419" y="21036"/>
                    <a:pt x="21106" y="21165"/>
                  </a:cubicBezTo>
                  <a:lnTo>
                    <a:pt x="20538" y="21409"/>
                  </a:lnTo>
                  <a:cubicBezTo>
                    <a:pt x="20225" y="21539"/>
                    <a:pt x="19817" y="21480"/>
                    <a:pt x="19616" y="21272"/>
                  </a:cubicBezTo>
                  <a:lnTo>
                    <a:pt x="103" y="926"/>
                  </a:lnTo>
                  <a:cubicBezTo>
                    <a:pt x="-92" y="718"/>
                    <a:pt x="-3" y="446"/>
                    <a:pt x="310" y="313"/>
                  </a:cubicBezTo>
                  <a:lnTo>
                    <a:pt x="884" y="69"/>
                  </a:lnTo>
                  <a:cubicBezTo>
                    <a:pt x="1191" y="-61"/>
                    <a:pt x="1605" y="-2"/>
                    <a:pt x="1800" y="206"/>
                  </a:cubicBezTo>
                </a:path>
              </a:pathLst>
            </a:custGeom>
            <a:solidFill>
              <a:srgbClr val="7F7F7F"/>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9"/>
            <p:cNvSpPr/>
            <p:nvPr/>
          </p:nvSpPr>
          <p:spPr>
            <a:xfrm>
              <a:off x="1011857" y="2413325"/>
              <a:ext cx="90558" cy="69228"/>
            </a:xfrm>
            <a:custGeom>
              <a:rect b="b" l="l" r="r" t="t"/>
              <a:pathLst>
                <a:path extrusionOk="0" h="21600" w="21600">
                  <a:moveTo>
                    <a:pt x="3955" y="0"/>
                  </a:moveTo>
                  <a:cubicBezTo>
                    <a:pt x="3955" y="0"/>
                    <a:pt x="3171" y="14025"/>
                    <a:pt x="0" y="20922"/>
                  </a:cubicBezTo>
                  <a:lnTo>
                    <a:pt x="19777" y="21600"/>
                  </a:lnTo>
                  <a:cubicBezTo>
                    <a:pt x="19777" y="21600"/>
                    <a:pt x="17446" y="13520"/>
                    <a:pt x="21600" y="2929"/>
                  </a:cubicBezTo>
                  <a:lnTo>
                    <a:pt x="3955" y="0"/>
                  </a:lnTo>
                  <a:close/>
                </a:path>
              </a:pathLst>
            </a:custGeom>
            <a:solidFill>
              <a:srgbClr val="D9B291"/>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9"/>
            <p:cNvSpPr/>
            <p:nvPr/>
          </p:nvSpPr>
          <p:spPr>
            <a:xfrm>
              <a:off x="888517" y="2446168"/>
              <a:ext cx="212117" cy="98377"/>
            </a:xfrm>
            <a:custGeom>
              <a:rect b="b" l="l" r="r" t="t"/>
              <a:pathLst>
                <a:path extrusionOk="0" h="20118" w="21595">
                  <a:moveTo>
                    <a:pt x="14132" y="1204"/>
                  </a:moveTo>
                  <a:cubicBezTo>
                    <a:pt x="13547" y="959"/>
                    <a:pt x="13057" y="517"/>
                    <a:pt x="12741" y="0"/>
                  </a:cubicBezTo>
                  <a:cubicBezTo>
                    <a:pt x="12463" y="404"/>
                    <a:pt x="12123" y="875"/>
                    <a:pt x="11741" y="1382"/>
                  </a:cubicBezTo>
                  <a:cubicBezTo>
                    <a:pt x="11722" y="1411"/>
                    <a:pt x="11708" y="1429"/>
                    <a:pt x="11689" y="1458"/>
                  </a:cubicBezTo>
                  <a:cubicBezTo>
                    <a:pt x="11429" y="1805"/>
                    <a:pt x="11146" y="2163"/>
                    <a:pt x="10840" y="2548"/>
                  </a:cubicBezTo>
                  <a:cubicBezTo>
                    <a:pt x="10830" y="2558"/>
                    <a:pt x="10821" y="2567"/>
                    <a:pt x="10812" y="2577"/>
                  </a:cubicBezTo>
                  <a:cubicBezTo>
                    <a:pt x="10698" y="2727"/>
                    <a:pt x="10580" y="2868"/>
                    <a:pt x="10458" y="3019"/>
                  </a:cubicBezTo>
                  <a:cubicBezTo>
                    <a:pt x="10429" y="3037"/>
                    <a:pt x="10406" y="3075"/>
                    <a:pt x="10382" y="3113"/>
                  </a:cubicBezTo>
                  <a:cubicBezTo>
                    <a:pt x="10118" y="3423"/>
                    <a:pt x="9844" y="3743"/>
                    <a:pt x="9557" y="4053"/>
                  </a:cubicBezTo>
                  <a:cubicBezTo>
                    <a:pt x="9495" y="4119"/>
                    <a:pt x="9434" y="4185"/>
                    <a:pt x="9377" y="4250"/>
                  </a:cubicBezTo>
                  <a:cubicBezTo>
                    <a:pt x="9269" y="4373"/>
                    <a:pt x="9156" y="4486"/>
                    <a:pt x="9047" y="4608"/>
                  </a:cubicBezTo>
                  <a:cubicBezTo>
                    <a:pt x="8962" y="4692"/>
                    <a:pt x="8882" y="4786"/>
                    <a:pt x="8797" y="4871"/>
                  </a:cubicBezTo>
                  <a:cubicBezTo>
                    <a:pt x="8566" y="5106"/>
                    <a:pt x="8326" y="5360"/>
                    <a:pt x="8080" y="5576"/>
                  </a:cubicBezTo>
                  <a:cubicBezTo>
                    <a:pt x="7967" y="5699"/>
                    <a:pt x="7840" y="5811"/>
                    <a:pt x="7722" y="5924"/>
                  </a:cubicBezTo>
                  <a:cubicBezTo>
                    <a:pt x="6783" y="6799"/>
                    <a:pt x="5778" y="7579"/>
                    <a:pt x="4736" y="8162"/>
                  </a:cubicBezTo>
                  <a:cubicBezTo>
                    <a:pt x="4557" y="8275"/>
                    <a:pt x="4377" y="8379"/>
                    <a:pt x="4189" y="8463"/>
                  </a:cubicBezTo>
                  <a:cubicBezTo>
                    <a:pt x="570" y="10222"/>
                    <a:pt x="19" y="13983"/>
                    <a:pt x="0" y="15967"/>
                  </a:cubicBezTo>
                  <a:cubicBezTo>
                    <a:pt x="-5" y="16776"/>
                    <a:pt x="75" y="17293"/>
                    <a:pt x="75" y="17293"/>
                  </a:cubicBezTo>
                  <a:cubicBezTo>
                    <a:pt x="75" y="17293"/>
                    <a:pt x="1377" y="19080"/>
                    <a:pt x="3193" y="19616"/>
                  </a:cubicBezTo>
                  <a:cubicBezTo>
                    <a:pt x="9854" y="21600"/>
                    <a:pt x="20727" y="17067"/>
                    <a:pt x="20727" y="17067"/>
                  </a:cubicBezTo>
                  <a:cubicBezTo>
                    <a:pt x="20727" y="17067"/>
                    <a:pt x="21586" y="15478"/>
                    <a:pt x="21595" y="11331"/>
                  </a:cubicBezTo>
                  <a:cubicBezTo>
                    <a:pt x="21595" y="11134"/>
                    <a:pt x="21595" y="10936"/>
                    <a:pt x="21590" y="10729"/>
                  </a:cubicBezTo>
                  <a:cubicBezTo>
                    <a:pt x="21586" y="10447"/>
                    <a:pt x="21123" y="2473"/>
                    <a:pt x="20897" y="179"/>
                  </a:cubicBezTo>
                  <a:cubicBezTo>
                    <a:pt x="19996" y="545"/>
                    <a:pt x="18576" y="1053"/>
                    <a:pt x="16038" y="1420"/>
                  </a:cubicBezTo>
                  <a:cubicBezTo>
                    <a:pt x="15812" y="1458"/>
                    <a:pt x="15604" y="1476"/>
                    <a:pt x="15415" y="1476"/>
                  </a:cubicBezTo>
                  <a:cubicBezTo>
                    <a:pt x="15293" y="1476"/>
                    <a:pt x="15170" y="1467"/>
                    <a:pt x="15057" y="1467"/>
                  </a:cubicBezTo>
                  <a:cubicBezTo>
                    <a:pt x="14835" y="1448"/>
                    <a:pt x="14637" y="1401"/>
                    <a:pt x="14467" y="1335"/>
                  </a:cubicBezTo>
                  <a:lnTo>
                    <a:pt x="14453" y="1326"/>
                  </a:lnTo>
                  <a:lnTo>
                    <a:pt x="14382" y="1307"/>
                  </a:lnTo>
                  <a:cubicBezTo>
                    <a:pt x="14373" y="1298"/>
                    <a:pt x="14368" y="1298"/>
                    <a:pt x="14359" y="1288"/>
                  </a:cubicBezTo>
                  <a:lnTo>
                    <a:pt x="14132" y="1204"/>
                  </a:lnTo>
                </a:path>
              </a:pathLst>
            </a:custGeom>
            <a:solidFill>
              <a:srgbClr val="9A4844"/>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9"/>
            <p:cNvSpPr/>
            <p:nvPr/>
          </p:nvSpPr>
          <p:spPr>
            <a:xfrm>
              <a:off x="888517" y="2518068"/>
              <a:ext cx="209418" cy="26598"/>
            </a:xfrm>
            <a:custGeom>
              <a:rect b="b" l="l" r="r" t="t"/>
              <a:pathLst>
                <a:path extrusionOk="0" h="17023" w="21595">
                  <a:moveTo>
                    <a:pt x="3274" y="7550"/>
                  </a:moveTo>
                  <a:cubicBezTo>
                    <a:pt x="1749" y="6180"/>
                    <a:pt x="548" y="2274"/>
                    <a:pt x="71" y="554"/>
                  </a:cubicBezTo>
                  <a:cubicBezTo>
                    <a:pt x="28" y="1836"/>
                    <a:pt x="5" y="3119"/>
                    <a:pt x="0" y="4168"/>
                  </a:cubicBezTo>
                  <a:cubicBezTo>
                    <a:pt x="-5" y="6675"/>
                    <a:pt x="76" y="8249"/>
                    <a:pt x="76" y="8249"/>
                  </a:cubicBezTo>
                  <a:cubicBezTo>
                    <a:pt x="76" y="8249"/>
                    <a:pt x="1401" y="13788"/>
                    <a:pt x="3236" y="15479"/>
                  </a:cubicBezTo>
                  <a:cubicBezTo>
                    <a:pt x="9961" y="21600"/>
                    <a:pt x="20952" y="7550"/>
                    <a:pt x="20952" y="7550"/>
                  </a:cubicBezTo>
                  <a:cubicBezTo>
                    <a:pt x="20952" y="7550"/>
                    <a:pt x="21338" y="5334"/>
                    <a:pt x="21595" y="0"/>
                  </a:cubicBezTo>
                  <a:cubicBezTo>
                    <a:pt x="18745" y="3323"/>
                    <a:pt x="9384" y="13117"/>
                    <a:pt x="3274" y="7550"/>
                  </a:cubicBezTo>
                </a:path>
              </a:pathLst>
            </a:custGeom>
            <a:solidFill>
              <a:srgbClr val="FFFEFF"/>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9"/>
            <p:cNvSpPr/>
            <p:nvPr/>
          </p:nvSpPr>
          <p:spPr>
            <a:xfrm>
              <a:off x="993216" y="2453270"/>
              <a:ext cx="35683" cy="18915"/>
            </a:xfrm>
            <a:custGeom>
              <a:rect b="b" l="l" r="r" t="t"/>
              <a:pathLst>
                <a:path extrusionOk="0" h="20900" w="21177">
                  <a:moveTo>
                    <a:pt x="20992" y="18615"/>
                  </a:moveTo>
                  <a:cubicBezTo>
                    <a:pt x="20438" y="20892"/>
                    <a:pt x="18585" y="21600"/>
                    <a:pt x="16871" y="20133"/>
                  </a:cubicBezTo>
                  <a:lnTo>
                    <a:pt x="0" y="5817"/>
                  </a:lnTo>
                  <a:cubicBezTo>
                    <a:pt x="1798" y="3794"/>
                    <a:pt x="3457" y="1821"/>
                    <a:pt x="4978" y="0"/>
                  </a:cubicBezTo>
                  <a:lnTo>
                    <a:pt x="18973" y="11888"/>
                  </a:lnTo>
                  <a:cubicBezTo>
                    <a:pt x="20660" y="13304"/>
                    <a:pt x="21600" y="16339"/>
                    <a:pt x="20992" y="18615"/>
                  </a:cubicBezTo>
                </a:path>
              </a:pathLst>
            </a:custGeom>
            <a:solidFill>
              <a:srgbClr val="FFFEFF"/>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9"/>
            <p:cNvSpPr/>
            <p:nvPr/>
          </p:nvSpPr>
          <p:spPr>
            <a:xfrm>
              <a:off x="980789" y="2461258"/>
              <a:ext cx="33073" cy="17985"/>
            </a:xfrm>
            <a:custGeom>
              <a:rect b="b" l="l" r="r" t="t"/>
              <a:pathLst>
                <a:path extrusionOk="0" h="20852" w="21167">
                  <a:moveTo>
                    <a:pt x="20981" y="18368"/>
                  </a:moveTo>
                  <a:cubicBezTo>
                    <a:pt x="20362" y="20846"/>
                    <a:pt x="18388" y="21600"/>
                    <a:pt x="16590" y="20038"/>
                  </a:cubicBezTo>
                  <a:lnTo>
                    <a:pt x="0" y="5871"/>
                  </a:lnTo>
                  <a:cubicBezTo>
                    <a:pt x="1798" y="4148"/>
                    <a:pt x="3507" y="2316"/>
                    <a:pt x="5157" y="485"/>
                  </a:cubicBezTo>
                  <a:cubicBezTo>
                    <a:pt x="5304" y="323"/>
                    <a:pt x="5452" y="108"/>
                    <a:pt x="5628" y="0"/>
                  </a:cubicBezTo>
                  <a:lnTo>
                    <a:pt x="18801" y="11204"/>
                  </a:lnTo>
                  <a:cubicBezTo>
                    <a:pt x="20628" y="12766"/>
                    <a:pt x="21600" y="15998"/>
                    <a:pt x="20981" y="18368"/>
                  </a:cubicBezTo>
                  <a:close/>
                </a:path>
              </a:pathLst>
            </a:custGeom>
            <a:solidFill>
              <a:srgbClr val="FFFEFF"/>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9"/>
            <p:cNvSpPr/>
            <p:nvPr/>
          </p:nvSpPr>
          <p:spPr>
            <a:xfrm>
              <a:off x="966586" y="2469247"/>
              <a:ext cx="32113" cy="17127"/>
            </a:xfrm>
            <a:custGeom>
              <a:rect b="b" l="l" r="r" t="t"/>
              <a:pathLst>
                <a:path extrusionOk="0" h="20823" w="21127">
                  <a:moveTo>
                    <a:pt x="20905" y="18242"/>
                  </a:moveTo>
                  <a:cubicBezTo>
                    <a:pt x="20301" y="20817"/>
                    <a:pt x="18277" y="21600"/>
                    <a:pt x="16404" y="19977"/>
                  </a:cubicBezTo>
                  <a:lnTo>
                    <a:pt x="0" y="5764"/>
                  </a:lnTo>
                  <a:cubicBezTo>
                    <a:pt x="1571" y="4477"/>
                    <a:pt x="3112" y="3022"/>
                    <a:pt x="4592" y="1567"/>
                  </a:cubicBezTo>
                  <a:cubicBezTo>
                    <a:pt x="5136" y="1063"/>
                    <a:pt x="5649" y="560"/>
                    <a:pt x="6193" y="0"/>
                  </a:cubicBezTo>
                  <a:lnTo>
                    <a:pt x="18760" y="10856"/>
                  </a:lnTo>
                  <a:cubicBezTo>
                    <a:pt x="20603" y="12423"/>
                    <a:pt x="21600" y="15780"/>
                    <a:pt x="20905" y="18242"/>
                  </a:cubicBezTo>
                  <a:close/>
                </a:path>
              </a:pathLst>
            </a:custGeom>
            <a:solidFill>
              <a:srgbClr val="FFFEFF"/>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9"/>
            <p:cNvSpPr/>
            <p:nvPr/>
          </p:nvSpPr>
          <p:spPr>
            <a:xfrm>
              <a:off x="1003904" y="2043173"/>
              <a:ext cx="514812" cy="397089"/>
            </a:xfrm>
            <a:custGeom>
              <a:rect b="b" l="l" r="r" t="t"/>
              <a:pathLst>
                <a:path extrusionOk="0" h="21473" w="21377">
                  <a:moveTo>
                    <a:pt x="1406" y="4996"/>
                  </a:moveTo>
                  <a:cubicBezTo>
                    <a:pt x="1695" y="2518"/>
                    <a:pt x="2102" y="380"/>
                    <a:pt x="3858" y="273"/>
                  </a:cubicBezTo>
                  <a:cubicBezTo>
                    <a:pt x="6363" y="124"/>
                    <a:pt x="7888" y="147"/>
                    <a:pt x="10683" y="206"/>
                  </a:cubicBezTo>
                  <a:cubicBezTo>
                    <a:pt x="10960" y="214"/>
                    <a:pt x="12928" y="408"/>
                    <a:pt x="13667" y="0"/>
                  </a:cubicBezTo>
                  <a:cubicBezTo>
                    <a:pt x="17745" y="2538"/>
                    <a:pt x="20128" y="3353"/>
                    <a:pt x="21377" y="3601"/>
                  </a:cubicBezTo>
                  <a:cubicBezTo>
                    <a:pt x="21335" y="3939"/>
                    <a:pt x="21287" y="4272"/>
                    <a:pt x="21231" y="4595"/>
                  </a:cubicBezTo>
                  <a:cubicBezTo>
                    <a:pt x="20993" y="5947"/>
                    <a:pt x="19376" y="7478"/>
                    <a:pt x="18281" y="7563"/>
                  </a:cubicBezTo>
                  <a:cubicBezTo>
                    <a:pt x="16418" y="7705"/>
                    <a:pt x="14056" y="7563"/>
                    <a:pt x="12207" y="7563"/>
                  </a:cubicBezTo>
                  <a:cubicBezTo>
                    <a:pt x="10037" y="7575"/>
                    <a:pt x="7338" y="7563"/>
                    <a:pt x="6045" y="7496"/>
                  </a:cubicBezTo>
                  <a:cubicBezTo>
                    <a:pt x="6045" y="8040"/>
                    <a:pt x="6043" y="8450"/>
                    <a:pt x="6045" y="8860"/>
                  </a:cubicBezTo>
                  <a:cubicBezTo>
                    <a:pt x="6048" y="12638"/>
                    <a:pt x="5060" y="21041"/>
                    <a:pt x="5009" y="21431"/>
                  </a:cubicBezTo>
                  <a:cubicBezTo>
                    <a:pt x="2643" y="21600"/>
                    <a:pt x="2048" y="21207"/>
                    <a:pt x="92" y="21138"/>
                  </a:cubicBezTo>
                  <a:cubicBezTo>
                    <a:pt x="-223" y="21128"/>
                    <a:pt x="368" y="15146"/>
                    <a:pt x="402" y="14842"/>
                  </a:cubicBezTo>
                  <a:cubicBezTo>
                    <a:pt x="782" y="11495"/>
                    <a:pt x="903" y="8458"/>
                    <a:pt x="1406" y="4996"/>
                  </a:cubicBezTo>
                </a:path>
              </a:pathLst>
            </a:custGeom>
            <a:solidFill>
              <a:srgbClr val="21414F"/>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9"/>
            <p:cNvSpPr/>
            <p:nvPr/>
          </p:nvSpPr>
          <p:spPr>
            <a:xfrm>
              <a:off x="1262176" y="1600232"/>
              <a:ext cx="263027" cy="509490"/>
            </a:xfrm>
            <a:custGeom>
              <a:rect b="b" l="l" r="r" t="t"/>
              <a:pathLst>
                <a:path extrusionOk="0" h="21600" w="21476">
                  <a:moveTo>
                    <a:pt x="5001" y="3472"/>
                  </a:moveTo>
                  <a:cubicBezTo>
                    <a:pt x="5374" y="3240"/>
                    <a:pt x="5374" y="3240"/>
                    <a:pt x="7848" y="1996"/>
                  </a:cubicBezTo>
                  <a:cubicBezTo>
                    <a:pt x="9712" y="1155"/>
                    <a:pt x="10872" y="609"/>
                    <a:pt x="12269" y="0"/>
                  </a:cubicBezTo>
                  <a:cubicBezTo>
                    <a:pt x="13572" y="1219"/>
                    <a:pt x="13210" y="944"/>
                    <a:pt x="14381" y="2157"/>
                  </a:cubicBezTo>
                  <a:cubicBezTo>
                    <a:pt x="16592" y="4703"/>
                    <a:pt x="17002" y="5074"/>
                    <a:pt x="18136" y="7099"/>
                  </a:cubicBezTo>
                  <a:cubicBezTo>
                    <a:pt x="20064" y="10538"/>
                    <a:pt x="21600" y="13936"/>
                    <a:pt x="21468" y="17517"/>
                  </a:cubicBezTo>
                  <a:cubicBezTo>
                    <a:pt x="21442" y="18286"/>
                    <a:pt x="21404" y="19121"/>
                    <a:pt x="21291" y="19952"/>
                  </a:cubicBezTo>
                  <a:cubicBezTo>
                    <a:pt x="21216" y="20510"/>
                    <a:pt x="21107" y="21066"/>
                    <a:pt x="20945" y="21600"/>
                  </a:cubicBezTo>
                  <a:cubicBezTo>
                    <a:pt x="18493" y="21405"/>
                    <a:pt x="13816" y="20765"/>
                    <a:pt x="5810" y="18773"/>
                  </a:cubicBezTo>
                  <a:cubicBezTo>
                    <a:pt x="5942" y="18744"/>
                    <a:pt x="6055" y="18711"/>
                    <a:pt x="6146" y="18674"/>
                  </a:cubicBezTo>
                  <a:lnTo>
                    <a:pt x="4470" y="9972"/>
                  </a:lnTo>
                  <a:cubicBezTo>
                    <a:pt x="3969" y="10300"/>
                    <a:pt x="3314" y="10690"/>
                    <a:pt x="2621" y="11096"/>
                  </a:cubicBezTo>
                  <a:lnTo>
                    <a:pt x="0" y="9188"/>
                  </a:lnTo>
                  <a:cubicBezTo>
                    <a:pt x="2403" y="7534"/>
                    <a:pt x="2131" y="5279"/>
                    <a:pt x="5001" y="3472"/>
                  </a:cubicBezTo>
                </a:path>
              </a:pathLst>
            </a:custGeom>
            <a:solidFill>
              <a:srgbClr val="5679BC"/>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9"/>
            <p:cNvSpPr/>
            <p:nvPr/>
          </p:nvSpPr>
          <p:spPr>
            <a:xfrm>
              <a:off x="1096184" y="1913575"/>
              <a:ext cx="53244" cy="54162"/>
            </a:xfrm>
            <a:custGeom>
              <a:rect b="b" l="l" r="r" t="t"/>
              <a:pathLst>
                <a:path extrusionOk="0" h="21600" w="21600">
                  <a:moveTo>
                    <a:pt x="21600" y="12748"/>
                  </a:moveTo>
                  <a:lnTo>
                    <a:pt x="12600" y="21600"/>
                  </a:lnTo>
                  <a:lnTo>
                    <a:pt x="0" y="9561"/>
                  </a:lnTo>
                  <a:lnTo>
                    <a:pt x="9360" y="0"/>
                  </a:lnTo>
                  <a:lnTo>
                    <a:pt x="21600" y="12748"/>
                  </a:lnTo>
                  <a:close/>
                </a:path>
              </a:pathLst>
            </a:custGeom>
            <a:solidFill>
              <a:srgbClr val="EFD1AE"/>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9"/>
            <p:cNvSpPr/>
            <p:nvPr/>
          </p:nvSpPr>
          <p:spPr>
            <a:xfrm>
              <a:off x="1031954" y="1933103"/>
              <a:ext cx="96181" cy="99154"/>
            </a:xfrm>
            <a:custGeom>
              <a:rect b="b" l="l" r="r" t="t"/>
              <a:pathLst>
                <a:path extrusionOk="0" h="20985" w="19669">
                  <a:moveTo>
                    <a:pt x="14189" y="0"/>
                  </a:moveTo>
                  <a:lnTo>
                    <a:pt x="19669" y="7171"/>
                  </a:lnTo>
                  <a:cubicBezTo>
                    <a:pt x="19669" y="7171"/>
                    <a:pt x="18675" y="13875"/>
                    <a:pt x="17227" y="15449"/>
                  </a:cubicBezTo>
                  <a:cubicBezTo>
                    <a:pt x="17227" y="15449"/>
                    <a:pt x="14842" y="20415"/>
                    <a:pt x="10753" y="20852"/>
                  </a:cubicBezTo>
                  <a:cubicBezTo>
                    <a:pt x="10753" y="20852"/>
                    <a:pt x="7004" y="21600"/>
                    <a:pt x="7459" y="19550"/>
                  </a:cubicBezTo>
                  <a:cubicBezTo>
                    <a:pt x="7459" y="19550"/>
                    <a:pt x="2612" y="19181"/>
                    <a:pt x="4297" y="15848"/>
                  </a:cubicBezTo>
                  <a:cubicBezTo>
                    <a:pt x="4297" y="15848"/>
                    <a:pt x="-937" y="15420"/>
                    <a:pt x="1742" y="11135"/>
                  </a:cubicBezTo>
                  <a:cubicBezTo>
                    <a:pt x="1742" y="11135"/>
                    <a:pt x="-1931" y="9998"/>
                    <a:pt x="1391" y="7045"/>
                  </a:cubicBezTo>
                  <a:cubicBezTo>
                    <a:pt x="1391" y="7045"/>
                    <a:pt x="2177" y="6394"/>
                    <a:pt x="3322" y="3809"/>
                  </a:cubicBezTo>
                  <a:cubicBezTo>
                    <a:pt x="3322" y="3809"/>
                    <a:pt x="4761" y="913"/>
                    <a:pt x="8348" y="1273"/>
                  </a:cubicBezTo>
                  <a:cubicBezTo>
                    <a:pt x="8348" y="1273"/>
                    <a:pt x="10809" y="2196"/>
                    <a:pt x="14189" y="0"/>
                  </a:cubicBezTo>
                  <a:close/>
                </a:path>
              </a:pathLst>
            </a:custGeom>
            <a:solidFill>
              <a:srgbClr val="EFD1AE"/>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9"/>
            <p:cNvSpPr/>
            <p:nvPr/>
          </p:nvSpPr>
          <p:spPr>
            <a:xfrm>
              <a:off x="1097959" y="1751063"/>
              <a:ext cx="246780" cy="244155"/>
            </a:xfrm>
            <a:custGeom>
              <a:rect b="b" l="l" r="r" t="t"/>
              <a:pathLst>
                <a:path extrusionOk="0" h="21450" w="21600">
                  <a:moveTo>
                    <a:pt x="0" y="15604"/>
                  </a:moveTo>
                  <a:lnTo>
                    <a:pt x="12464" y="6420"/>
                  </a:lnTo>
                  <a:cubicBezTo>
                    <a:pt x="12464" y="6420"/>
                    <a:pt x="15418" y="3928"/>
                    <a:pt x="16253" y="2512"/>
                  </a:cubicBezTo>
                  <a:cubicBezTo>
                    <a:pt x="17815" y="-150"/>
                    <a:pt x="17464" y="704"/>
                    <a:pt x="17492" y="0"/>
                  </a:cubicBezTo>
                  <a:lnTo>
                    <a:pt x="21600" y="2241"/>
                  </a:lnTo>
                  <a:cubicBezTo>
                    <a:pt x="21374" y="4082"/>
                    <a:pt x="21116" y="6060"/>
                    <a:pt x="21047" y="7500"/>
                  </a:cubicBezTo>
                  <a:cubicBezTo>
                    <a:pt x="20918" y="10183"/>
                    <a:pt x="18323" y="11801"/>
                    <a:pt x="18323" y="11801"/>
                  </a:cubicBezTo>
                  <a:lnTo>
                    <a:pt x="3962" y="21450"/>
                  </a:lnTo>
                  <a:lnTo>
                    <a:pt x="0" y="15604"/>
                  </a:lnTo>
                </a:path>
              </a:pathLst>
            </a:custGeom>
            <a:solidFill>
              <a:srgbClr val="5679BC"/>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9"/>
            <p:cNvSpPr/>
            <p:nvPr/>
          </p:nvSpPr>
          <p:spPr>
            <a:xfrm>
              <a:off x="1085918" y="1910407"/>
              <a:ext cx="77318" cy="90662"/>
            </a:xfrm>
            <a:custGeom>
              <a:rect b="b" l="l" r="r" t="t"/>
              <a:pathLst>
                <a:path extrusionOk="0" h="21011" w="20911">
                  <a:moveTo>
                    <a:pt x="8449" y="914"/>
                  </a:moveTo>
                  <a:lnTo>
                    <a:pt x="20431" y="15200"/>
                  </a:lnTo>
                  <a:cubicBezTo>
                    <a:pt x="21256" y="16184"/>
                    <a:pt x="20993" y="17574"/>
                    <a:pt x="19843" y="18280"/>
                  </a:cubicBezTo>
                  <a:lnTo>
                    <a:pt x="16065" y="20600"/>
                  </a:lnTo>
                  <a:cubicBezTo>
                    <a:pt x="14915" y="21306"/>
                    <a:pt x="13289" y="21081"/>
                    <a:pt x="12463" y="20087"/>
                  </a:cubicBezTo>
                  <a:lnTo>
                    <a:pt x="481" y="5812"/>
                  </a:lnTo>
                  <a:cubicBezTo>
                    <a:pt x="-344" y="4817"/>
                    <a:pt x="-81" y="3438"/>
                    <a:pt x="1069" y="2732"/>
                  </a:cubicBezTo>
                  <a:lnTo>
                    <a:pt x="4847" y="412"/>
                  </a:lnTo>
                  <a:cubicBezTo>
                    <a:pt x="5997" y="-294"/>
                    <a:pt x="7623" y="-69"/>
                    <a:pt x="8449" y="914"/>
                  </a:cubicBezTo>
                  <a:close/>
                </a:path>
              </a:pathLst>
            </a:custGeom>
            <a:solidFill>
              <a:srgbClr val="FFFFFF"/>
            </a:solidFill>
            <a:ln>
              <a:noFill/>
            </a:ln>
          </p:spPr>
          <p:txBody>
            <a:bodyPr anchorCtr="0" anchor="t" bIns="48750" lIns="48750" spcFirstLastPara="1" rIns="48750" wrap="square" tIns="48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p29"/>
          <p:cNvSpPr txBox="1"/>
          <p:nvPr/>
        </p:nvSpPr>
        <p:spPr>
          <a:xfrm>
            <a:off x="2578366" y="3753424"/>
            <a:ext cx="3905700" cy="4548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500"/>
              <a:buFont typeface="Arial"/>
              <a:buNone/>
            </a:pPr>
            <a:r>
              <a:rPr b="1" lang="en" sz="1500"/>
              <a:t>Referencing and Copying</a:t>
            </a:r>
            <a:endParaRPr b="1" i="0" sz="1400" u="none" cap="none" strike="noStrike">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311700" y="18460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Tools</a:t>
            </a:r>
            <a:r>
              <a:rPr b="1" lang="en"/>
              <a:t> </a:t>
            </a:r>
            <a:r>
              <a:rPr b="1" lang="en">
                <a:solidFill>
                  <a:srgbClr val="BE1019"/>
                </a:solidFill>
              </a:rPr>
              <a:t>Introduction</a:t>
            </a:r>
            <a:endParaRPr b="1">
              <a:solidFill>
                <a:srgbClr val="BE1019"/>
              </a:solidFill>
            </a:endParaRPr>
          </a:p>
        </p:txBody>
      </p:sp>
      <p:pic>
        <p:nvPicPr>
          <p:cNvPr id="159" name="Google Shape;159;p30"/>
          <p:cNvPicPr preferRelativeResize="0"/>
          <p:nvPr/>
        </p:nvPicPr>
        <p:blipFill rotWithShape="1">
          <a:blip r:embed="rId3">
            <a:alphaModFix/>
          </a:blip>
          <a:srcRect b="0" l="0" r="0" t="0"/>
          <a:stretch/>
        </p:blipFill>
        <p:spPr>
          <a:xfrm>
            <a:off x="7268950" y="76201"/>
            <a:ext cx="1732176" cy="407050"/>
          </a:xfrm>
          <a:prstGeom prst="rect">
            <a:avLst/>
          </a:prstGeom>
          <a:noFill/>
          <a:ln>
            <a:noFill/>
          </a:ln>
        </p:spPr>
      </p:pic>
      <p:pic>
        <p:nvPicPr>
          <p:cNvPr id="160" name="Google Shape;160;p30"/>
          <p:cNvPicPr preferRelativeResize="0"/>
          <p:nvPr/>
        </p:nvPicPr>
        <p:blipFill rotWithShape="1">
          <a:blip r:embed="rId4">
            <a:alphaModFix/>
          </a:blip>
          <a:srcRect b="0" l="0" r="0" t="0"/>
          <a:stretch/>
        </p:blipFill>
        <p:spPr>
          <a:xfrm>
            <a:off x="3403225" y="3206075"/>
            <a:ext cx="2524125" cy="600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nvSpPr>
        <p:spPr>
          <a:xfrm>
            <a:off x="822141" y="68673"/>
            <a:ext cx="7804500" cy="931800"/>
          </a:xfrm>
          <a:prstGeom prst="rect">
            <a:avLst/>
          </a:prstGeom>
          <a:noFill/>
          <a:ln>
            <a:noFill/>
          </a:ln>
        </p:spPr>
        <p:txBody>
          <a:bodyPr anchorCtr="0" anchor="ctr" bIns="32750" lIns="32750" spcFirstLastPara="1" rIns="32750" wrap="square" tIns="32750">
            <a:normAutofit/>
          </a:bodyPr>
          <a:lstStyle/>
          <a:p>
            <a:pPr indent="0" lvl="0" marL="0" rtl="0" algn="ctr">
              <a:spcBef>
                <a:spcPts val="0"/>
              </a:spcBef>
              <a:spcAft>
                <a:spcPts val="0"/>
              </a:spcAft>
              <a:buNone/>
            </a:pPr>
            <a:r>
              <a:rPr b="1" lang="en" sz="3600">
                <a:latin typeface="Raleway"/>
                <a:ea typeface="Raleway"/>
                <a:cs typeface="Raleway"/>
                <a:sym typeface="Raleway"/>
              </a:rPr>
              <a:t>Data Analytics </a:t>
            </a:r>
            <a:r>
              <a:rPr b="1" lang="en" sz="3600">
                <a:solidFill>
                  <a:srgbClr val="C00000"/>
                </a:solidFill>
                <a:latin typeface="Raleway"/>
                <a:ea typeface="Raleway"/>
                <a:cs typeface="Raleway"/>
                <a:sym typeface="Raleway"/>
              </a:rPr>
              <a:t>Tools</a:t>
            </a:r>
            <a:endParaRPr sz="3600">
              <a:solidFill>
                <a:srgbClr val="C00000"/>
              </a:solidFill>
              <a:latin typeface="Raleway"/>
              <a:ea typeface="Raleway"/>
              <a:cs typeface="Raleway"/>
              <a:sym typeface="Raleway"/>
            </a:endParaRPr>
          </a:p>
        </p:txBody>
      </p:sp>
      <p:pic>
        <p:nvPicPr>
          <p:cNvPr id="166" name="Google Shape;166;p31"/>
          <p:cNvPicPr preferRelativeResize="0"/>
          <p:nvPr/>
        </p:nvPicPr>
        <p:blipFill>
          <a:blip r:embed="rId3">
            <a:alphaModFix/>
          </a:blip>
          <a:stretch>
            <a:fillRect/>
          </a:stretch>
        </p:blipFill>
        <p:spPr>
          <a:xfrm>
            <a:off x="1144150" y="2192250"/>
            <a:ext cx="1326775" cy="1476275"/>
          </a:xfrm>
          <a:prstGeom prst="rect">
            <a:avLst/>
          </a:prstGeom>
          <a:noFill/>
          <a:ln>
            <a:noFill/>
          </a:ln>
        </p:spPr>
      </p:pic>
      <p:pic>
        <p:nvPicPr>
          <p:cNvPr id="167" name="Google Shape;167;p31"/>
          <p:cNvPicPr preferRelativeResize="0"/>
          <p:nvPr/>
        </p:nvPicPr>
        <p:blipFill>
          <a:blip r:embed="rId4">
            <a:alphaModFix/>
          </a:blip>
          <a:stretch>
            <a:fillRect/>
          </a:stretch>
        </p:blipFill>
        <p:spPr>
          <a:xfrm>
            <a:off x="3294837" y="2075500"/>
            <a:ext cx="2554314" cy="1274300"/>
          </a:xfrm>
          <a:prstGeom prst="rect">
            <a:avLst/>
          </a:prstGeom>
          <a:noFill/>
          <a:ln>
            <a:noFill/>
          </a:ln>
        </p:spPr>
      </p:pic>
      <p:pic>
        <p:nvPicPr>
          <p:cNvPr id="168" name="Google Shape;168;p31"/>
          <p:cNvPicPr preferRelativeResize="0"/>
          <p:nvPr/>
        </p:nvPicPr>
        <p:blipFill>
          <a:blip r:embed="rId5">
            <a:alphaModFix/>
          </a:blip>
          <a:stretch>
            <a:fillRect/>
          </a:stretch>
        </p:blipFill>
        <p:spPr>
          <a:xfrm>
            <a:off x="6977275" y="1944207"/>
            <a:ext cx="1326776" cy="15368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nvSpPr>
        <p:spPr>
          <a:xfrm>
            <a:off x="822141" y="68673"/>
            <a:ext cx="7804500" cy="931800"/>
          </a:xfrm>
          <a:prstGeom prst="rect">
            <a:avLst/>
          </a:prstGeom>
          <a:noFill/>
          <a:ln>
            <a:noFill/>
          </a:ln>
        </p:spPr>
        <p:txBody>
          <a:bodyPr anchorCtr="0" anchor="ctr" bIns="32750" lIns="32750" spcFirstLastPara="1" rIns="32750" wrap="square" tIns="32750">
            <a:normAutofit/>
          </a:bodyPr>
          <a:lstStyle/>
          <a:p>
            <a:pPr indent="0" lvl="0" marL="0" rtl="0" algn="ctr">
              <a:spcBef>
                <a:spcPts val="0"/>
              </a:spcBef>
              <a:spcAft>
                <a:spcPts val="0"/>
              </a:spcAft>
              <a:buNone/>
            </a:pPr>
            <a:r>
              <a:rPr b="1" lang="en" sz="3600">
                <a:latin typeface="Raleway"/>
                <a:ea typeface="Raleway"/>
                <a:cs typeface="Raleway"/>
                <a:sym typeface="Raleway"/>
              </a:rPr>
              <a:t>Anaconda </a:t>
            </a:r>
            <a:r>
              <a:rPr b="1" lang="en" sz="3600">
                <a:solidFill>
                  <a:srgbClr val="BE1019"/>
                </a:solidFill>
                <a:latin typeface="Raleway"/>
                <a:ea typeface="Raleway"/>
                <a:cs typeface="Raleway"/>
                <a:sym typeface="Raleway"/>
              </a:rPr>
              <a:t>Distribution</a:t>
            </a:r>
            <a:endParaRPr sz="3600">
              <a:solidFill>
                <a:srgbClr val="BE1019"/>
              </a:solidFill>
              <a:latin typeface="Raleway"/>
              <a:ea typeface="Raleway"/>
              <a:cs typeface="Raleway"/>
              <a:sym typeface="Raleway"/>
            </a:endParaRPr>
          </a:p>
        </p:txBody>
      </p:sp>
      <p:pic>
        <p:nvPicPr>
          <p:cNvPr id="174" name="Google Shape;174;p32"/>
          <p:cNvPicPr preferRelativeResize="0"/>
          <p:nvPr/>
        </p:nvPicPr>
        <p:blipFill>
          <a:blip r:embed="rId3">
            <a:alphaModFix/>
          </a:blip>
          <a:stretch>
            <a:fillRect/>
          </a:stretch>
        </p:blipFill>
        <p:spPr>
          <a:xfrm>
            <a:off x="258850" y="1491075"/>
            <a:ext cx="8626300" cy="2707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3"/>
          <p:cNvPicPr preferRelativeResize="0"/>
          <p:nvPr/>
        </p:nvPicPr>
        <p:blipFill>
          <a:blip r:embed="rId3">
            <a:alphaModFix/>
          </a:blip>
          <a:stretch>
            <a:fillRect/>
          </a:stretch>
        </p:blipFill>
        <p:spPr>
          <a:xfrm>
            <a:off x="293000" y="1558875"/>
            <a:ext cx="3545101" cy="2629599"/>
          </a:xfrm>
          <a:prstGeom prst="rect">
            <a:avLst/>
          </a:prstGeom>
          <a:noFill/>
          <a:ln>
            <a:noFill/>
          </a:ln>
        </p:spPr>
      </p:pic>
      <p:sp>
        <p:nvSpPr>
          <p:cNvPr id="180" name="Google Shape;180;p33"/>
          <p:cNvSpPr txBox="1"/>
          <p:nvPr/>
        </p:nvSpPr>
        <p:spPr>
          <a:xfrm>
            <a:off x="822141" y="68673"/>
            <a:ext cx="7804500" cy="931800"/>
          </a:xfrm>
          <a:prstGeom prst="rect">
            <a:avLst/>
          </a:prstGeom>
          <a:noFill/>
          <a:ln>
            <a:noFill/>
          </a:ln>
        </p:spPr>
        <p:txBody>
          <a:bodyPr anchorCtr="0" anchor="ctr" bIns="32750" lIns="32750" spcFirstLastPara="1" rIns="32750" wrap="square" tIns="32750">
            <a:normAutofit/>
          </a:bodyPr>
          <a:lstStyle/>
          <a:p>
            <a:pPr indent="0" lvl="0" marL="0" rtl="0" algn="ctr">
              <a:spcBef>
                <a:spcPts val="0"/>
              </a:spcBef>
              <a:spcAft>
                <a:spcPts val="0"/>
              </a:spcAft>
              <a:buNone/>
            </a:pPr>
            <a:r>
              <a:rPr b="1" lang="en" sz="3600">
                <a:latin typeface="Raleway"/>
                <a:ea typeface="Raleway"/>
                <a:cs typeface="Raleway"/>
                <a:sym typeface="Raleway"/>
              </a:rPr>
              <a:t>Jupyter </a:t>
            </a:r>
            <a:r>
              <a:rPr b="1" lang="en" sz="3600">
                <a:solidFill>
                  <a:srgbClr val="BE1019"/>
                </a:solidFill>
                <a:latin typeface="Raleway"/>
                <a:ea typeface="Raleway"/>
                <a:cs typeface="Raleway"/>
                <a:sym typeface="Raleway"/>
              </a:rPr>
              <a:t>Notebook</a:t>
            </a:r>
            <a:endParaRPr sz="3600">
              <a:solidFill>
                <a:srgbClr val="BE1019"/>
              </a:solidFill>
              <a:latin typeface="Raleway"/>
              <a:ea typeface="Raleway"/>
              <a:cs typeface="Raleway"/>
              <a:sym typeface="Raleway"/>
            </a:endParaRPr>
          </a:p>
        </p:txBody>
      </p:sp>
      <p:sp>
        <p:nvSpPr>
          <p:cNvPr id="181" name="Google Shape;181;p33"/>
          <p:cNvSpPr txBox="1"/>
          <p:nvPr/>
        </p:nvSpPr>
        <p:spPr>
          <a:xfrm>
            <a:off x="3913100" y="1500800"/>
            <a:ext cx="4961400" cy="130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600">
                <a:solidFill>
                  <a:srgbClr val="666666"/>
                </a:solidFill>
              </a:rPr>
              <a:t>“Jupyter Notebook allows you to </a:t>
            </a:r>
            <a:r>
              <a:rPr b="1" i="1" lang="en" sz="1600">
                <a:solidFill>
                  <a:srgbClr val="BE1019"/>
                </a:solidFill>
              </a:rPr>
              <a:t>create</a:t>
            </a:r>
            <a:r>
              <a:rPr i="1" lang="en" sz="1600">
                <a:solidFill>
                  <a:srgbClr val="BE1019"/>
                </a:solidFill>
              </a:rPr>
              <a:t> </a:t>
            </a:r>
            <a:r>
              <a:rPr i="1" lang="en" sz="1600">
                <a:solidFill>
                  <a:srgbClr val="666666"/>
                </a:solidFill>
              </a:rPr>
              <a:t>and </a:t>
            </a:r>
            <a:r>
              <a:rPr b="1" i="1" lang="en" sz="1600">
                <a:solidFill>
                  <a:srgbClr val="BE1019"/>
                </a:solidFill>
              </a:rPr>
              <a:t>share</a:t>
            </a:r>
            <a:r>
              <a:rPr i="1" lang="en" sz="1600">
                <a:solidFill>
                  <a:srgbClr val="BE1019"/>
                </a:solidFill>
              </a:rPr>
              <a:t> </a:t>
            </a:r>
            <a:r>
              <a:rPr i="1" lang="en" sz="1600">
                <a:solidFill>
                  <a:srgbClr val="666666"/>
                </a:solidFill>
              </a:rPr>
              <a:t>documents that contain </a:t>
            </a:r>
            <a:r>
              <a:rPr b="1" i="1" lang="en" sz="1600">
                <a:solidFill>
                  <a:srgbClr val="C00000"/>
                </a:solidFill>
              </a:rPr>
              <a:t>l</a:t>
            </a:r>
            <a:r>
              <a:rPr b="1" i="1" lang="en" sz="1600">
                <a:solidFill>
                  <a:srgbClr val="C00000"/>
                </a:solidFill>
              </a:rPr>
              <a:t>i</a:t>
            </a:r>
            <a:r>
              <a:rPr b="1" i="1" lang="en" sz="1600">
                <a:solidFill>
                  <a:srgbClr val="BE1019"/>
                </a:solidFill>
              </a:rPr>
              <a:t>ve code, equations, visualizations</a:t>
            </a:r>
            <a:r>
              <a:rPr i="1" lang="en" sz="1600">
                <a:solidFill>
                  <a:srgbClr val="666666"/>
                </a:solidFill>
              </a:rPr>
              <a:t> and narrative text” -- Oracle Blogs</a:t>
            </a:r>
            <a:endParaRPr i="1" sz="1600">
              <a:solidFill>
                <a:srgbClr val="666666"/>
              </a:solidFill>
            </a:endParaRPr>
          </a:p>
          <a:p>
            <a:pPr indent="0" lvl="0" marL="0" rtl="0" algn="l">
              <a:spcBef>
                <a:spcPts val="0"/>
              </a:spcBef>
              <a:spcAft>
                <a:spcPts val="0"/>
              </a:spcAft>
              <a:buNone/>
            </a:pPr>
            <a:r>
              <a:t/>
            </a:r>
            <a:endParaRPr i="1">
              <a:solidFill>
                <a:srgbClr val="666666"/>
              </a:solidFill>
            </a:endParaRPr>
          </a:p>
          <a:p>
            <a:pPr indent="0" lvl="0" marL="0" rtl="0" algn="l">
              <a:spcBef>
                <a:spcPts val="0"/>
              </a:spcBef>
              <a:spcAft>
                <a:spcPts val="0"/>
              </a:spcAft>
              <a:buNone/>
            </a:pPr>
            <a:r>
              <a:t/>
            </a:r>
            <a:endParaRPr i="1" sz="1100">
              <a:solidFill>
                <a:srgbClr val="666666"/>
              </a:solidFill>
            </a:endParaRPr>
          </a:p>
        </p:txBody>
      </p:sp>
      <p:sp>
        <p:nvSpPr>
          <p:cNvPr id="182" name="Google Shape;182;p33"/>
          <p:cNvSpPr txBox="1"/>
          <p:nvPr/>
        </p:nvSpPr>
        <p:spPr>
          <a:xfrm>
            <a:off x="4429275" y="2558913"/>
            <a:ext cx="4445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In most Data Science Project, the output is either python script or a notebook</a:t>
            </a:r>
            <a:endParaRPr i="1">
              <a:solidFill>
                <a:srgbClr val="595959"/>
              </a:solidFill>
            </a:endParaRPr>
          </a:p>
        </p:txBody>
      </p:sp>
      <p:sp>
        <p:nvSpPr>
          <p:cNvPr id="183" name="Google Shape;183;p33"/>
          <p:cNvSpPr txBox="1"/>
          <p:nvPr/>
        </p:nvSpPr>
        <p:spPr>
          <a:xfrm>
            <a:off x="5068950" y="4264675"/>
            <a:ext cx="1150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Machines runs script files</a:t>
            </a:r>
            <a:endParaRPr i="1">
              <a:solidFill>
                <a:srgbClr val="595959"/>
              </a:solidFill>
            </a:endParaRPr>
          </a:p>
        </p:txBody>
      </p:sp>
      <p:sp>
        <p:nvSpPr>
          <p:cNvPr id="184" name="Google Shape;184;p33"/>
          <p:cNvSpPr txBox="1"/>
          <p:nvPr/>
        </p:nvSpPr>
        <p:spPr>
          <a:xfrm>
            <a:off x="6967502" y="4264675"/>
            <a:ext cx="1366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Human reads notebook files</a:t>
            </a:r>
            <a:endParaRPr i="1">
              <a:solidFill>
                <a:srgbClr val="595959"/>
              </a:solidFill>
            </a:endParaRPr>
          </a:p>
        </p:txBody>
      </p:sp>
      <p:pic>
        <p:nvPicPr>
          <p:cNvPr id="185" name="Google Shape;185;p33"/>
          <p:cNvPicPr preferRelativeResize="0"/>
          <p:nvPr/>
        </p:nvPicPr>
        <p:blipFill>
          <a:blip r:embed="rId4">
            <a:alphaModFix/>
          </a:blip>
          <a:stretch>
            <a:fillRect/>
          </a:stretch>
        </p:blipFill>
        <p:spPr>
          <a:xfrm>
            <a:off x="5160436" y="3170988"/>
            <a:ext cx="967828" cy="1025900"/>
          </a:xfrm>
          <a:prstGeom prst="rect">
            <a:avLst/>
          </a:prstGeom>
          <a:noFill/>
          <a:ln>
            <a:noFill/>
          </a:ln>
        </p:spPr>
      </p:pic>
      <p:pic>
        <p:nvPicPr>
          <p:cNvPr id="186" name="Google Shape;186;p33"/>
          <p:cNvPicPr preferRelativeResize="0"/>
          <p:nvPr/>
        </p:nvPicPr>
        <p:blipFill>
          <a:blip r:embed="rId5">
            <a:alphaModFix/>
          </a:blip>
          <a:stretch>
            <a:fillRect/>
          </a:stretch>
        </p:blipFill>
        <p:spPr>
          <a:xfrm>
            <a:off x="7196088" y="3170998"/>
            <a:ext cx="967850" cy="935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nvSpPr>
        <p:spPr>
          <a:xfrm>
            <a:off x="898341" y="68673"/>
            <a:ext cx="7804500" cy="931800"/>
          </a:xfrm>
          <a:prstGeom prst="rect">
            <a:avLst/>
          </a:prstGeom>
          <a:noFill/>
          <a:ln>
            <a:noFill/>
          </a:ln>
        </p:spPr>
        <p:txBody>
          <a:bodyPr anchorCtr="0" anchor="ctr" bIns="32750" lIns="32750" spcFirstLastPara="1" rIns="32750" wrap="square" tIns="32750">
            <a:normAutofit/>
          </a:bodyPr>
          <a:lstStyle/>
          <a:p>
            <a:pPr indent="0" lvl="0" marL="0" rtl="0" algn="ctr">
              <a:spcBef>
                <a:spcPts val="0"/>
              </a:spcBef>
              <a:spcAft>
                <a:spcPts val="0"/>
              </a:spcAft>
              <a:buNone/>
            </a:pPr>
            <a:r>
              <a:rPr b="1" lang="en" sz="3600">
                <a:latin typeface="Raleway"/>
                <a:ea typeface="Raleway"/>
                <a:cs typeface="Raleway"/>
                <a:sym typeface="Raleway"/>
              </a:rPr>
              <a:t>Programming Language</a:t>
            </a:r>
            <a:r>
              <a:rPr b="1" lang="en" sz="3600">
                <a:latin typeface="Raleway"/>
                <a:ea typeface="Raleway"/>
                <a:cs typeface="Raleway"/>
                <a:sym typeface="Raleway"/>
              </a:rPr>
              <a:t> </a:t>
            </a:r>
            <a:r>
              <a:rPr b="1" lang="en" sz="3600">
                <a:solidFill>
                  <a:srgbClr val="BE1019"/>
                </a:solidFill>
                <a:latin typeface="Raleway"/>
                <a:ea typeface="Raleway"/>
                <a:cs typeface="Raleway"/>
                <a:sym typeface="Raleway"/>
              </a:rPr>
              <a:t>Python</a:t>
            </a:r>
            <a:endParaRPr sz="3600">
              <a:solidFill>
                <a:srgbClr val="BE1019"/>
              </a:solidFill>
              <a:latin typeface="Raleway"/>
              <a:ea typeface="Raleway"/>
              <a:cs typeface="Raleway"/>
              <a:sym typeface="Raleway"/>
            </a:endParaRPr>
          </a:p>
        </p:txBody>
      </p:sp>
      <p:sp>
        <p:nvSpPr>
          <p:cNvPr id="192" name="Google Shape;192;p34"/>
          <p:cNvSpPr txBox="1"/>
          <p:nvPr/>
        </p:nvSpPr>
        <p:spPr>
          <a:xfrm>
            <a:off x="938700" y="2766775"/>
            <a:ext cx="2784300" cy="39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BE1019"/>
                </a:solidFill>
              </a:rPr>
              <a:t>Code Simplicity &amp; Readability</a:t>
            </a:r>
            <a:endParaRPr b="1">
              <a:solidFill>
                <a:srgbClr val="BE1019"/>
              </a:solidFill>
            </a:endParaRPr>
          </a:p>
        </p:txBody>
      </p:sp>
      <p:pic>
        <p:nvPicPr>
          <p:cNvPr id="193" name="Google Shape;193;p34"/>
          <p:cNvPicPr preferRelativeResize="0"/>
          <p:nvPr/>
        </p:nvPicPr>
        <p:blipFill>
          <a:blip r:embed="rId3">
            <a:alphaModFix/>
          </a:blip>
          <a:stretch>
            <a:fillRect/>
          </a:stretch>
        </p:blipFill>
        <p:spPr>
          <a:xfrm>
            <a:off x="1242675" y="3047725"/>
            <a:ext cx="2023925" cy="1961525"/>
          </a:xfrm>
          <a:prstGeom prst="rect">
            <a:avLst/>
          </a:prstGeom>
          <a:noFill/>
          <a:ln>
            <a:noFill/>
          </a:ln>
        </p:spPr>
      </p:pic>
      <p:pic>
        <p:nvPicPr>
          <p:cNvPr id="194" name="Google Shape;194;p34"/>
          <p:cNvPicPr preferRelativeResize="0"/>
          <p:nvPr/>
        </p:nvPicPr>
        <p:blipFill>
          <a:blip r:embed="rId4">
            <a:alphaModFix/>
          </a:blip>
          <a:stretch>
            <a:fillRect/>
          </a:stretch>
        </p:blipFill>
        <p:spPr>
          <a:xfrm>
            <a:off x="770825" y="1263950"/>
            <a:ext cx="3030350" cy="1314726"/>
          </a:xfrm>
          <a:prstGeom prst="rect">
            <a:avLst/>
          </a:prstGeom>
          <a:noFill/>
          <a:ln>
            <a:noFill/>
          </a:ln>
        </p:spPr>
      </p:pic>
      <p:sp>
        <p:nvSpPr>
          <p:cNvPr id="195" name="Google Shape;195;p34"/>
          <p:cNvSpPr txBox="1"/>
          <p:nvPr/>
        </p:nvSpPr>
        <p:spPr>
          <a:xfrm>
            <a:off x="708900" y="852975"/>
            <a:ext cx="3154200" cy="39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BE1019"/>
                </a:solidFill>
              </a:rPr>
              <a:t>Open Source &amp; Vibrant Community</a:t>
            </a:r>
            <a:endParaRPr b="1">
              <a:solidFill>
                <a:srgbClr val="BE1019"/>
              </a:solidFill>
            </a:endParaRPr>
          </a:p>
        </p:txBody>
      </p:sp>
      <p:pic>
        <p:nvPicPr>
          <p:cNvPr id="196" name="Google Shape;196;p34"/>
          <p:cNvPicPr preferRelativeResize="0"/>
          <p:nvPr/>
        </p:nvPicPr>
        <p:blipFill rotWithShape="1">
          <a:blip r:embed="rId5">
            <a:alphaModFix/>
          </a:blip>
          <a:srcRect b="0" l="0" r="0" t="0"/>
          <a:stretch/>
        </p:blipFill>
        <p:spPr>
          <a:xfrm>
            <a:off x="4680712" y="1622150"/>
            <a:ext cx="3683075" cy="3157900"/>
          </a:xfrm>
          <a:prstGeom prst="rect">
            <a:avLst/>
          </a:prstGeom>
          <a:noFill/>
          <a:ln>
            <a:noFill/>
          </a:ln>
        </p:spPr>
      </p:pic>
      <p:sp>
        <p:nvSpPr>
          <p:cNvPr id="197" name="Google Shape;197;p34"/>
          <p:cNvSpPr txBox="1"/>
          <p:nvPr/>
        </p:nvSpPr>
        <p:spPr>
          <a:xfrm>
            <a:off x="5878600" y="1000475"/>
            <a:ext cx="1287300" cy="39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BE1019"/>
                </a:solidFill>
              </a:rPr>
              <a:t>In Demand</a:t>
            </a:r>
            <a:endParaRPr b="1">
              <a:solidFill>
                <a:srgbClr val="BE101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nvSpPr>
        <p:spPr>
          <a:xfrm>
            <a:off x="822141" y="68673"/>
            <a:ext cx="7804500" cy="931800"/>
          </a:xfrm>
          <a:prstGeom prst="rect">
            <a:avLst/>
          </a:prstGeom>
          <a:noFill/>
          <a:ln>
            <a:noFill/>
          </a:ln>
        </p:spPr>
        <p:txBody>
          <a:bodyPr anchorCtr="0" anchor="ctr" bIns="32750" lIns="32750" spcFirstLastPara="1" rIns="32750" wrap="square" tIns="32750">
            <a:normAutofit/>
          </a:bodyPr>
          <a:lstStyle/>
          <a:p>
            <a:pPr indent="0" lvl="0" marL="0" rtl="0" algn="ctr">
              <a:spcBef>
                <a:spcPts val="0"/>
              </a:spcBef>
              <a:spcAft>
                <a:spcPts val="0"/>
              </a:spcAft>
              <a:buNone/>
            </a:pPr>
            <a:r>
              <a:rPr b="1" lang="en" sz="3600">
                <a:latin typeface="Raleway"/>
                <a:ea typeface="Raleway"/>
                <a:cs typeface="Raleway"/>
                <a:sym typeface="Raleway"/>
              </a:rPr>
              <a:t>Tools </a:t>
            </a:r>
            <a:r>
              <a:rPr b="1" lang="en" sz="3600">
                <a:solidFill>
                  <a:srgbClr val="BE1019"/>
                </a:solidFill>
                <a:latin typeface="Raleway"/>
                <a:ea typeface="Raleway"/>
                <a:cs typeface="Raleway"/>
                <a:sym typeface="Raleway"/>
              </a:rPr>
              <a:t>Analogy</a:t>
            </a:r>
            <a:endParaRPr sz="3600">
              <a:solidFill>
                <a:srgbClr val="BE1019"/>
              </a:solidFill>
              <a:latin typeface="Raleway"/>
              <a:ea typeface="Raleway"/>
              <a:cs typeface="Raleway"/>
              <a:sym typeface="Raleway"/>
            </a:endParaRPr>
          </a:p>
        </p:txBody>
      </p:sp>
      <p:pic>
        <p:nvPicPr>
          <p:cNvPr id="203" name="Google Shape;203;p35"/>
          <p:cNvPicPr preferRelativeResize="0"/>
          <p:nvPr/>
        </p:nvPicPr>
        <p:blipFill>
          <a:blip r:embed="rId3">
            <a:alphaModFix/>
          </a:blip>
          <a:stretch>
            <a:fillRect/>
          </a:stretch>
        </p:blipFill>
        <p:spPr>
          <a:xfrm>
            <a:off x="678800" y="3773400"/>
            <a:ext cx="800846" cy="891100"/>
          </a:xfrm>
          <a:prstGeom prst="rect">
            <a:avLst/>
          </a:prstGeom>
          <a:noFill/>
          <a:ln>
            <a:noFill/>
          </a:ln>
        </p:spPr>
      </p:pic>
      <p:pic>
        <p:nvPicPr>
          <p:cNvPr id="204" name="Google Shape;204;p35"/>
          <p:cNvPicPr preferRelativeResize="0"/>
          <p:nvPr/>
        </p:nvPicPr>
        <p:blipFill>
          <a:blip r:embed="rId4">
            <a:alphaModFix/>
          </a:blip>
          <a:stretch>
            <a:fillRect/>
          </a:stretch>
        </p:blipFill>
        <p:spPr>
          <a:xfrm>
            <a:off x="1279823" y="2591902"/>
            <a:ext cx="1561497" cy="778975"/>
          </a:xfrm>
          <a:prstGeom prst="rect">
            <a:avLst/>
          </a:prstGeom>
          <a:noFill/>
          <a:ln>
            <a:noFill/>
          </a:ln>
        </p:spPr>
      </p:pic>
      <p:pic>
        <p:nvPicPr>
          <p:cNvPr id="205" name="Google Shape;205;p35"/>
          <p:cNvPicPr preferRelativeResize="0"/>
          <p:nvPr/>
        </p:nvPicPr>
        <p:blipFill>
          <a:blip r:embed="rId5">
            <a:alphaModFix/>
          </a:blip>
          <a:stretch>
            <a:fillRect/>
          </a:stretch>
        </p:blipFill>
        <p:spPr>
          <a:xfrm>
            <a:off x="2841325" y="3766446"/>
            <a:ext cx="702899" cy="814216"/>
          </a:xfrm>
          <a:prstGeom prst="rect">
            <a:avLst/>
          </a:prstGeom>
          <a:noFill/>
          <a:ln>
            <a:noFill/>
          </a:ln>
        </p:spPr>
      </p:pic>
      <p:pic>
        <p:nvPicPr>
          <p:cNvPr id="206" name="Google Shape;206;p35"/>
          <p:cNvPicPr preferRelativeResize="0"/>
          <p:nvPr/>
        </p:nvPicPr>
        <p:blipFill>
          <a:blip r:embed="rId6">
            <a:alphaModFix/>
          </a:blip>
          <a:stretch>
            <a:fillRect/>
          </a:stretch>
        </p:blipFill>
        <p:spPr>
          <a:xfrm>
            <a:off x="6271247" y="2721976"/>
            <a:ext cx="702900" cy="518825"/>
          </a:xfrm>
          <a:prstGeom prst="rect">
            <a:avLst/>
          </a:prstGeom>
          <a:noFill/>
          <a:ln>
            <a:noFill/>
          </a:ln>
        </p:spPr>
      </p:pic>
      <p:sp>
        <p:nvSpPr>
          <p:cNvPr id="207" name="Google Shape;207;p35"/>
          <p:cNvSpPr txBox="1"/>
          <p:nvPr/>
        </p:nvSpPr>
        <p:spPr>
          <a:xfrm>
            <a:off x="5887250" y="3274650"/>
            <a:ext cx="1470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Studio</a:t>
            </a:r>
            <a:endParaRPr i="1">
              <a:solidFill>
                <a:srgbClr val="595959"/>
              </a:solidFill>
            </a:endParaRPr>
          </a:p>
        </p:txBody>
      </p:sp>
      <p:pic>
        <p:nvPicPr>
          <p:cNvPr id="208" name="Google Shape;208;p35"/>
          <p:cNvPicPr preferRelativeResize="0"/>
          <p:nvPr/>
        </p:nvPicPr>
        <p:blipFill>
          <a:blip r:embed="rId7">
            <a:alphaModFix/>
          </a:blip>
          <a:stretch>
            <a:fillRect/>
          </a:stretch>
        </p:blipFill>
        <p:spPr>
          <a:xfrm>
            <a:off x="6927353" y="3575588"/>
            <a:ext cx="1336693" cy="891125"/>
          </a:xfrm>
          <a:prstGeom prst="rect">
            <a:avLst/>
          </a:prstGeom>
          <a:noFill/>
          <a:ln>
            <a:noFill/>
          </a:ln>
        </p:spPr>
      </p:pic>
      <p:pic>
        <p:nvPicPr>
          <p:cNvPr id="209" name="Google Shape;209;p35"/>
          <p:cNvPicPr preferRelativeResize="0"/>
          <p:nvPr/>
        </p:nvPicPr>
        <p:blipFill>
          <a:blip r:embed="rId8">
            <a:alphaModFix/>
          </a:blip>
          <a:stretch>
            <a:fillRect/>
          </a:stretch>
        </p:blipFill>
        <p:spPr>
          <a:xfrm>
            <a:off x="6359623" y="1376900"/>
            <a:ext cx="526150" cy="562947"/>
          </a:xfrm>
          <a:prstGeom prst="rect">
            <a:avLst/>
          </a:prstGeom>
          <a:noFill/>
          <a:ln>
            <a:noFill/>
          </a:ln>
        </p:spPr>
      </p:pic>
      <p:sp>
        <p:nvSpPr>
          <p:cNvPr id="210" name="Google Shape;210;p35"/>
          <p:cNvSpPr txBox="1"/>
          <p:nvPr/>
        </p:nvSpPr>
        <p:spPr>
          <a:xfrm>
            <a:off x="5887250" y="2026500"/>
            <a:ext cx="1470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Painter</a:t>
            </a:r>
            <a:endParaRPr i="1">
              <a:solidFill>
                <a:srgbClr val="595959"/>
              </a:solidFill>
            </a:endParaRPr>
          </a:p>
        </p:txBody>
      </p:sp>
      <p:sp>
        <p:nvSpPr>
          <p:cNvPr id="211" name="Google Shape;211;p35"/>
          <p:cNvSpPr txBox="1"/>
          <p:nvPr/>
        </p:nvSpPr>
        <p:spPr>
          <a:xfrm>
            <a:off x="6860250" y="4429000"/>
            <a:ext cx="1470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Canvas</a:t>
            </a:r>
            <a:endParaRPr i="1">
              <a:solidFill>
                <a:srgbClr val="595959"/>
              </a:solidFill>
            </a:endParaRPr>
          </a:p>
        </p:txBody>
      </p:sp>
      <p:pic>
        <p:nvPicPr>
          <p:cNvPr id="212" name="Google Shape;212;p35"/>
          <p:cNvPicPr preferRelativeResize="0"/>
          <p:nvPr/>
        </p:nvPicPr>
        <p:blipFill>
          <a:blip r:embed="rId9">
            <a:alphaModFix/>
          </a:blip>
          <a:stretch>
            <a:fillRect/>
          </a:stretch>
        </p:blipFill>
        <p:spPr>
          <a:xfrm>
            <a:off x="1742700" y="1300700"/>
            <a:ext cx="635725" cy="635725"/>
          </a:xfrm>
          <a:prstGeom prst="rect">
            <a:avLst/>
          </a:prstGeom>
          <a:noFill/>
          <a:ln>
            <a:noFill/>
          </a:ln>
        </p:spPr>
      </p:pic>
      <p:sp>
        <p:nvSpPr>
          <p:cNvPr id="213" name="Google Shape;213;p35"/>
          <p:cNvSpPr txBox="1"/>
          <p:nvPr/>
        </p:nvSpPr>
        <p:spPr>
          <a:xfrm>
            <a:off x="1325113" y="1987775"/>
            <a:ext cx="1470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Data Analyst</a:t>
            </a:r>
            <a:endParaRPr i="1">
              <a:solidFill>
                <a:srgbClr val="595959"/>
              </a:solidFill>
            </a:endParaRPr>
          </a:p>
        </p:txBody>
      </p:sp>
      <p:pic>
        <p:nvPicPr>
          <p:cNvPr id="214" name="Google Shape;214;p35"/>
          <p:cNvPicPr preferRelativeResize="0"/>
          <p:nvPr/>
        </p:nvPicPr>
        <p:blipFill>
          <a:blip r:embed="rId10">
            <a:alphaModFix/>
          </a:blip>
          <a:stretch>
            <a:fillRect/>
          </a:stretch>
        </p:blipFill>
        <p:spPr>
          <a:xfrm>
            <a:off x="5461237" y="3745062"/>
            <a:ext cx="635725" cy="635725"/>
          </a:xfrm>
          <a:prstGeom prst="rect">
            <a:avLst/>
          </a:prstGeom>
          <a:noFill/>
          <a:ln>
            <a:noFill/>
          </a:ln>
        </p:spPr>
      </p:pic>
      <p:sp>
        <p:nvSpPr>
          <p:cNvPr id="215" name="Google Shape;215;p35"/>
          <p:cNvSpPr txBox="1"/>
          <p:nvPr/>
        </p:nvSpPr>
        <p:spPr>
          <a:xfrm>
            <a:off x="5043625" y="4429000"/>
            <a:ext cx="1470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rgbClr val="595959"/>
                </a:solidFill>
              </a:rPr>
              <a:t>Paint and Brush</a:t>
            </a:r>
            <a:endParaRPr i="1">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